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90" r:id="rId6"/>
    <p:sldId id="263" r:id="rId7"/>
    <p:sldId id="267" r:id="rId8"/>
    <p:sldId id="270" r:id="rId9"/>
    <p:sldId id="308" r:id="rId10"/>
    <p:sldId id="271" r:id="rId11"/>
    <p:sldId id="272" r:id="rId12"/>
    <p:sldId id="278" r:id="rId13"/>
    <p:sldId id="264" r:id="rId14"/>
    <p:sldId id="309" r:id="rId15"/>
    <p:sldId id="284" r:id="rId16"/>
    <p:sldId id="307" r:id="rId17"/>
    <p:sldId id="299" r:id="rId18"/>
  </p:sldIdLst>
  <p:sldSz cx="12192000" cy="6858000"/>
  <p:notesSz cx="7772400" cy="100584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SC Regular"/>
        <a:cs typeface="Noto Sans SC Regular"/>
      </a:defRPr>
    </a:lvl1pPr>
    <a:lvl2pPr marL="742950" indent="-28575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SC Regular"/>
        <a:cs typeface="Noto Sans SC Regular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SC Regular"/>
        <a:cs typeface="Noto Sans SC Regular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SC Regular"/>
        <a:cs typeface="Noto Sans SC Regular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Noto Sans SC Regular"/>
        <a:cs typeface="Noto Sans SC Regular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SC Regular"/>
        <a:cs typeface="Noto Sans SC Regular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SC Regular"/>
        <a:cs typeface="Noto Sans SC Regular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SC Regular"/>
        <a:cs typeface="Noto Sans SC Regular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Noto Sans SC Regular"/>
        <a:cs typeface="Noto Sans SC Regular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498FD0-2FC6-4753-B84E-329E316D0BF3}" v="10" dt="2026-01-12T22:18:12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29" autoAdjust="0"/>
  </p:normalViewPr>
  <p:slideViewPr>
    <p:cSldViewPr>
      <p:cViewPr varScale="1">
        <p:scale>
          <a:sx n="67" d="100"/>
          <a:sy n="67" d="100"/>
        </p:scale>
        <p:origin x="614" y="267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Straatmans" userId="79b1ad3e7886d068" providerId="LiveId" clId="{B3289F67-1C5D-4A0D-AC8E-D9147C0A0421}"/>
    <pc:docChg chg="addSld delSld modSld">
      <pc:chgData name="Tim Straatmans" userId="79b1ad3e7886d068" providerId="LiveId" clId="{B3289F67-1C5D-4A0D-AC8E-D9147C0A0421}" dt="2026-01-12T22:18:54.629" v="181" actId="113"/>
      <pc:docMkLst>
        <pc:docMk/>
      </pc:docMkLst>
      <pc:sldChg chg="modSp mod">
        <pc:chgData name="Tim Straatmans" userId="79b1ad3e7886d068" providerId="LiveId" clId="{B3289F67-1C5D-4A0D-AC8E-D9147C0A0421}" dt="2026-01-12T22:09:57.243" v="9" actId="1035"/>
        <pc:sldMkLst>
          <pc:docMk/>
          <pc:sldMk cId="0" sldId="259"/>
        </pc:sldMkLst>
        <pc:spChg chg="mod">
          <ac:chgData name="Tim Straatmans" userId="79b1ad3e7886d068" providerId="LiveId" clId="{B3289F67-1C5D-4A0D-AC8E-D9147C0A0421}" dt="2026-01-12T22:09:57.243" v="9" actId="1035"/>
          <ac:spMkLst>
            <pc:docMk/>
            <pc:sldMk cId="0" sldId="259"/>
            <ac:spMk id="6" creationId="{AD013FE5-A493-0A8C-6A8F-2CCE4519101A}"/>
          </ac:spMkLst>
        </pc:spChg>
      </pc:sldChg>
      <pc:sldChg chg="modSp mod">
        <pc:chgData name="Tim Straatmans" userId="79b1ad3e7886d068" providerId="LiveId" clId="{B3289F67-1C5D-4A0D-AC8E-D9147C0A0421}" dt="2026-01-12T22:18:12.193" v="177" actId="1076"/>
        <pc:sldMkLst>
          <pc:docMk/>
          <pc:sldMk cId="0" sldId="270"/>
        </pc:sldMkLst>
        <pc:spChg chg="mod">
          <ac:chgData name="Tim Straatmans" userId="79b1ad3e7886d068" providerId="LiveId" clId="{B3289F67-1C5D-4A0D-AC8E-D9147C0A0421}" dt="2026-01-12T22:18:12.193" v="177" actId="1076"/>
          <ac:spMkLst>
            <pc:docMk/>
            <pc:sldMk cId="0" sldId="270"/>
            <ac:spMk id="14339" creationId="{00000000-0000-0000-0000-000000000000}"/>
          </ac:spMkLst>
        </pc:spChg>
      </pc:sldChg>
      <pc:sldChg chg="modSp mod">
        <pc:chgData name="Tim Straatmans" userId="79b1ad3e7886d068" providerId="LiveId" clId="{B3289F67-1C5D-4A0D-AC8E-D9147C0A0421}" dt="2026-01-12T22:18:54.629" v="181" actId="113"/>
        <pc:sldMkLst>
          <pc:docMk/>
          <pc:sldMk cId="0" sldId="272"/>
        </pc:sldMkLst>
        <pc:spChg chg="mod">
          <ac:chgData name="Tim Straatmans" userId="79b1ad3e7886d068" providerId="LiveId" clId="{B3289F67-1C5D-4A0D-AC8E-D9147C0A0421}" dt="2026-01-12T22:18:54.629" v="181" actId="113"/>
          <ac:spMkLst>
            <pc:docMk/>
            <pc:sldMk cId="0" sldId="272"/>
            <ac:spMk id="21507" creationId="{00000000-0000-0000-0000-000000000000}"/>
          </ac:spMkLst>
        </pc:spChg>
      </pc:sldChg>
      <pc:sldChg chg="del">
        <pc:chgData name="Tim Straatmans" userId="79b1ad3e7886d068" providerId="LiveId" clId="{B3289F67-1C5D-4A0D-AC8E-D9147C0A0421}" dt="2026-01-12T22:11:32.630" v="16" actId="47"/>
        <pc:sldMkLst>
          <pc:docMk/>
          <pc:sldMk cId="0" sldId="279"/>
        </pc:sldMkLst>
      </pc:sldChg>
      <pc:sldChg chg="del">
        <pc:chgData name="Tim Straatmans" userId="79b1ad3e7886d068" providerId="LiveId" clId="{B3289F67-1C5D-4A0D-AC8E-D9147C0A0421}" dt="2026-01-12T22:10:53.322" v="11" actId="47"/>
        <pc:sldMkLst>
          <pc:docMk/>
          <pc:sldMk cId="0" sldId="291"/>
        </pc:sldMkLst>
      </pc:sldChg>
      <pc:sldChg chg="del">
        <pc:chgData name="Tim Straatmans" userId="79b1ad3e7886d068" providerId="LiveId" clId="{B3289F67-1C5D-4A0D-AC8E-D9147C0A0421}" dt="2026-01-12T22:11:27.154" v="15" actId="47"/>
        <pc:sldMkLst>
          <pc:docMk/>
          <pc:sldMk cId="2835276371" sldId="304"/>
        </pc:sldMkLst>
      </pc:sldChg>
      <pc:sldChg chg="del">
        <pc:chgData name="Tim Straatmans" userId="79b1ad3e7886d068" providerId="LiveId" clId="{B3289F67-1C5D-4A0D-AC8E-D9147C0A0421}" dt="2026-01-12T22:10:53.060" v="10" actId="47"/>
        <pc:sldMkLst>
          <pc:docMk/>
          <pc:sldMk cId="1450486860" sldId="305"/>
        </pc:sldMkLst>
      </pc:sldChg>
      <pc:sldChg chg="del">
        <pc:chgData name="Tim Straatmans" userId="79b1ad3e7886d068" providerId="LiveId" clId="{B3289F67-1C5D-4A0D-AC8E-D9147C0A0421}" dt="2026-01-12T22:11:01.500" v="12" actId="47"/>
        <pc:sldMkLst>
          <pc:docMk/>
          <pc:sldMk cId="2167684505" sldId="306"/>
        </pc:sldMkLst>
      </pc:sldChg>
      <pc:sldChg chg="addSp delSp modSp new mod">
        <pc:chgData name="Tim Straatmans" userId="79b1ad3e7886d068" providerId="LiveId" clId="{B3289F67-1C5D-4A0D-AC8E-D9147C0A0421}" dt="2026-01-12T22:14:33.961" v="66" actId="1036"/>
        <pc:sldMkLst>
          <pc:docMk/>
          <pc:sldMk cId="2751689257" sldId="309"/>
        </pc:sldMkLst>
        <pc:spChg chg="mod">
          <ac:chgData name="Tim Straatmans" userId="79b1ad3e7886d068" providerId="LiveId" clId="{B3289F67-1C5D-4A0D-AC8E-D9147C0A0421}" dt="2026-01-12T22:14:03.169" v="63" actId="1076"/>
          <ac:spMkLst>
            <pc:docMk/>
            <pc:sldMk cId="2751689257" sldId="309"/>
            <ac:spMk id="2" creationId="{3432AFF0-A7C1-61F6-7DCB-D5A5F26BD4BC}"/>
          </ac:spMkLst>
        </pc:spChg>
        <pc:spChg chg="del">
          <ac:chgData name="Tim Straatmans" userId="79b1ad3e7886d068" providerId="LiveId" clId="{B3289F67-1C5D-4A0D-AC8E-D9147C0A0421}" dt="2026-01-12T22:13:06.005" v="18" actId="931"/>
          <ac:spMkLst>
            <pc:docMk/>
            <pc:sldMk cId="2751689257" sldId="309"/>
            <ac:spMk id="3" creationId="{94D4D96A-063F-CF38-5AE2-E2F29DB6B9D0}"/>
          </ac:spMkLst>
        </pc:spChg>
        <pc:picChg chg="add mod">
          <ac:chgData name="Tim Straatmans" userId="79b1ad3e7886d068" providerId="LiveId" clId="{B3289F67-1C5D-4A0D-AC8E-D9147C0A0421}" dt="2026-01-12T22:14:33.961" v="66" actId="1036"/>
          <ac:picMkLst>
            <pc:docMk/>
            <pc:sldMk cId="2751689257" sldId="309"/>
            <ac:picMk id="5" creationId="{DDB4C853-5EDA-DAC3-F1A9-A534AC90ABC1}"/>
          </ac:picMkLst>
        </pc:picChg>
      </pc:sldChg>
      <pc:sldChg chg="del">
        <pc:chgData name="Tim Straatmans" userId="79b1ad3e7886d068" providerId="LiveId" clId="{B3289F67-1C5D-4A0D-AC8E-D9147C0A0421}" dt="2026-01-12T22:11:05.248" v="13" actId="47"/>
        <pc:sldMkLst>
          <pc:docMk/>
          <pc:sldMk cId="3440786659" sldId="309"/>
        </pc:sldMkLst>
      </pc:sldChg>
      <pc:sldChg chg="del">
        <pc:chgData name="Tim Straatmans" userId="79b1ad3e7886d068" providerId="LiveId" clId="{B3289F67-1C5D-4A0D-AC8E-D9147C0A0421}" dt="2026-01-12T22:11:19.173" v="14" actId="47"/>
        <pc:sldMkLst>
          <pc:docMk/>
          <pc:sldMk cId="2554978692" sldId="31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DejaVu Sans"/>
              </a:defRPr>
            </a:lvl1pPr>
          </a:lstStyle>
          <a:p>
            <a:fld id="{1E7E31FA-D211-4C5D-ADF9-0821CD0DFEE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73EDD372-D0C0-4CF7-A13E-78425B35D7DB}" type="slidenum">
              <a:rPr lang="en-US" altLang="en-US" sz="1400"/>
              <a:pPr eaLnBrk="1">
                <a:spcBef>
                  <a:spcPct val="0"/>
                </a:spcBef>
              </a:pPr>
              <a:t>1</a:t>
            </a:fld>
            <a:endParaRPr lang="en-US" altLang="en-US" sz="14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696961CC-E61B-4B5D-A5BD-8BAEAE1E3544}" type="slidenum">
              <a:rPr lang="en-US" altLang="en-US" sz="1400"/>
              <a:pPr eaLnBrk="1">
                <a:spcBef>
                  <a:spcPct val="0"/>
                </a:spcBef>
              </a:pPr>
              <a:t>12</a:t>
            </a:fld>
            <a:endParaRPr lang="en-US" altLang="en-US" sz="1400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A80BC6B6-DCB8-4B70-9378-130A777EF885}" type="slidenum">
              <a:rPr lang="en-US" altLang="en-US" sz="1400"/>
              <a:pPr eaLnBrk="1">
                <a:spcBef>
                  <a:spcPct val="0"/>
                </a:spcBef>
              </a:pPr>
              <a:t>13</a:t>
            </a:fld>
            <a:endParaRPr lang="en-US" altLang="en-US" sz="1400"/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C7599F5F-AEF0-45A5-B5F2-6E8E79DE7897}" type="slidenum">
              <a:rPr lang="en-US" altLang="en-US" sz="1400"/>
              <a:pPr eaLnBrk="1">
                <a:spcBef>
                  <a:spcPct val="0"/>
                </a:spcBef>
              </a:pPr>
              <a:t>15</a:t>
            </a:fld>
            <a:endParaRPr lang="en-US" altLang="en-US" sz="1400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73EDD372-D0C0-4CF7-A13E-78425B35D7DB}" type="slidenum">
              <a:rPr lang="en-US" altLang="en-US" sz="1400"/>
              <a:pPr eaLnBrk="1">
                <a:spcBef>
                  <a:spcPct val="0"/>
                </a:spcBef>
              </a:pPr>
              <a:t>17</a:t>
            </a:fld>
            <a:endParaRPr lang="en-US" altLang="en-US" sz="1400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54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383C8078-7110-48AF-88F1-47D8B5DFE226}" type="slidenum">
              <a:rPr lang="en-US" altLang="en-US" sz="1400"/>
              <a:pPr eaLnBrk="1"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4B1A57BB-D61E-4798-A80B-EAA7652A142A}" type="slidenum">
              <a:rPr lang="en-US" altLang="en-US" sz="1400"/>
              <a:pPr eaLnBrk="1"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AFDA83B2-A7BF-4327-AE00-20217EDAEEC6}" type="slidenum">
              <a:rPr lang="en-US" altLang="en-US" sz="1400"/>
              <a:pPr eaLnBrk="1">
                <a:spcBef>
                  <a:spcPct val="0"/>
                </a:spcBef>
              </a:pPr>
              <a:t>4</a:t>
            </a:fld>
            <a:endParaRPr lang="en-US" altLang="en-US" sz="1400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DD4FF1E0-C1BA-4406-B5F0-A60B49E80DB2}" type="slidenum">
              <a:rPr lang="en-US" altLang="en-US" sz="1400"/>
              <a:pPr eaLnBrk="1">
                <a:spcBef>
                  <a:spcPct val="0"/>
                </a:spcBef>
              </a:pPr>
              <a:t>6</a:t>
            </a:fld>
            <a:endParaRPr lang="en-US" altLang="en-US" sz="1400"/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0512C4E8-F1B6-4EEB-A7CF-9C8F85A03C15}" type="slidenum">
              <a:rPr lang="en-US" altLang="en-US" sz="1400"/>
              <a:pPr eaLnBrk="1">
                <a:spcBef>
                  <a:spcPct val="0"/>
                </a:spcBef>
              </a:pPr>
              <a:t>7</a:t>
            </a:fld>
            <a:endParaRPr lang="en-US" altLang="en-US" sz="1400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4E31001C-74D8-4514-A895-BF508CDFAC74}" type="slidenum">
              <a:rPr lang="en-US" altLang="en-US" sz="1400"/>
              <a:pPr eaLnBrk="1">
                <a:spcBef>
                  <a:spcPct val="0"/>
                </a:spcBef>
              </a:pPr>
              <a:t>8</a:t>
            </a:fld>
            <a:endParaRPr lang="en-US" altLang="en-US" sz="1400"/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94BB6D6B-1654-48AE-AC42-A631FFCA05D3}" type="slidenum">
              <a:rPr lang="en-US" altLang="en-US" sz="1400"/>
              <a:pPr eaLnBrk="1">
                <a:spcBef>
                  <a:spcPct val="0"/>
                </a:spcBef>
              </a:pPr>
              <a:t>10</a:t>
            </a:fld>
            <a:endParaRPr lang="en-US" altLang="en-US" sz="1400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eaLnBrk="1">
              <a:spcBef>
                <a:spcPct val="0"/>
              </a:spcBef>
            </a:pPr>
            <a:fld id="{B7A371B7-DC5D-4B11-BF0F-B69C6B419308}" type="slidenum">
              <a:rPr lang="en-US" altLang="en-US" sz="1400"/>
              <a:pPr eaLnBrk="1">
                <a:spcBef>
                  <a:spcPct val="0"/>
                </a:spcBef>
              </a:pPr>
              <a:t>11</a:t>
            </a:fld>
            <a:endParaRPr lang="en-US" altLang="en-US" sz="1400"/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40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876BA-3BAB-4DCD-A887-4B1C9F6EAB55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D4BC8AB-E3D9-4B70-AFF1-94E53F472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207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0DF5-A1C2-4EC7-82D6-CFB182765B1F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8EE47-7D40-427A-A2BF-9D52E1CA2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4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93A0-D9C6-427E-BD9F-13A493D97FE9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3DBC01-8AFF-407D-93FB-0DBCD986CE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015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EF1E5-0BF6-4CD1-8860-96C3AC545BB4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D0A19-5671-4413-824B-67A7A1547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803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21912-2420-4E8C-94D8-8286F6BBAC90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CDF808F-677E-4750-8875-E52DE033FE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054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D6F0-0AA8-4B20-B191-16AD0CF02B38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E922D-8F52-4C70-8D46-AF9E88F80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6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C281F-5C30-43B1-9DEF-179611984C24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82ACF-EA06-433E-92C1-E6C0FDDD9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997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60FB-19C1-4D41-8125-A766D7010E9C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A642B-22D5-4951-A9E5-BFE65A0DD4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88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8F88-A49C-4EDF-803D-9F9A55AF56F9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36DFD-C925-422D-AE9B-212BACF97A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775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22A7A-F343-489E-9689-2D16B525D552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0F067-5814-49D2-801A-F869647B1E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5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116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763" y="5359400"/>
            <a:ext cx="2063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5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2C7F-4BFC-4800-A96C-C56FB25EDC17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0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87E9FE29-4A08-4175-8981-82AFF11B8C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09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3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</a:lstStyle>
          <a:p>
            <a:pPr>
              <a:defRPr/>
            </a:pPr>
            <a:fld id="{1038CA35-8D35-4F02-A502-6396A651924F}" type="datetimeFigureOut">
              <a:rPr lang="en-US"/>
              <a:pPr>
                <a:defRPr/>
              </a:pPr>
              <a:t>1/13/2026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0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0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45C75"/>
                </a:solidFill>
              </a:defRPr>
            </a:lvl1pPr>
          </a:lstStyle>
          <a:p>
            <a:fld id="{8B78FBFD-DB4B-4F57-B56A-657C036F635E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400" y="203200"/>
            <a:ext cx="122412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latin typeface="Arial" charset="0"/>
                <a:ea typeface="Noto Sans SC Regular" charset="0"/>
                <a:cs typeface="Noto Sans SC Regular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hangingPunct="0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endParaRPr lang="en-US">
                <a:latin typeface="Arial" charset="0"/>
                <a:ea typeface="Noto Sans SC Regular" charset="0"/>
                <a:cs typeface="Noto Sans SC Regular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3" r:id="rId2"/>
    <p:sldLayoutId id="2147483862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63" r:id="rId9"/>
    <p:sldLayoutId id="2147483859" r:id="rId10"/>
    <p:sldLayoutId id="21474838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1575" y="-531813"/>
            <a:ext cx="2122488" cy="1157288"/>
          </a:xfrm>
        </p:spPr>
        <p:txBody>
          <a:bodyPr tIns="12240"/>
          <a:lstStyle/>
          <a:p>
            <a:pPr marL="12700" eaLnBrk="1" hangingPunct="1">
              <a:spcBef>
                <a:spcPts val="100"/>
              </a:spcBef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itchFamily="34" charset="-128"/>
              </a:rPr>
              <a:t>Welcome to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 rot="20553155">
            <a:off x="4025889" y="4727553"/>
            <a:ext cx="10656887" cy="443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800" b="1" dirty="0">
                <a:solidFill>
                  <a:srgbClr val="FF9900"/>
                </a:solidFill>
                <a:latin typeface="Arial" panose="020B0604020202020204" pitchFamily="34" charset="0"/>
              </a:rPr>
              <a:t>                          </a:t>
            </a:r>
            <a:r>
              <a:rPr lang="en-US" altLang="en-US" sz="2800" b="1" i="1" dirty="0">
                <a:solidFill>
                  <a:srgbClr val="FF9900"/>
                </a:solidFill>
                <a:latin typeface="Arial" panose="020B0604020202020204" pitchFamily="34" charset="0"/>
              </a:rPr>
              <a:t>“ Nailing Your Tailings”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808E3-84B8-BFAC-A394-5F8A2AC1F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268760"/>
            <a:ext cx="1840992" cy="2670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013FE5-A493-0A8C-6A8F-2CCE4519101A}"/>
              </a:ext>
            </a:extLst>
          </p:cNvPr>
          <p:cNvSpPr txBox="1"/>
          <p:nvPr/>
        </p:nvSpPr>
        <p:spPr>
          <a:xfrm>
            <a:off x="4385416" y="2276872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FF9900"/>
                </a:solidFill>
              </a:rPr>
              <a:t>-  UNIVAT </a:t>
            </a:r>
            <a:r>
              <a:rPr lang="en-AU" sz="1600" b="1" dirty="0">
                <a:solidFill>
                  <a:srgbClr val="FF9900"/>
                </a:solidFill>
              </a:rPr>
              <a:t>Pty Ltd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C3A87-A082-7750-C25D-80C6941E271B}"/>
              </a:ext>
            </a:extLst>
          </p:cNvPr>
          <p:cNvSpPr txBox="1"/>
          <p:nvPr/>
        </p:nvSpPr>
        <p:spPr>
          <a:xfrm>
            <a:off x="5159896" y="324433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TAILINGS HARVESTER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432175" y="225425"/>
            <a:ext cx="6911975" cy="1157288"/>
          </a:xfrm>
        </p:spPr>
        <p:txBody>
          <a:bodyPr tIns="12600"/>
          <a:lstStyle/>
          <a:p>
            <a:pPr marL="12700" eaLnBrk="1" hangingPunct="1">
              <a:spcBef>
                <a:spcPts val="100"/>
              </a:spcBef>
              <a:tabLst>
                <a:tab pos="927100" algn="l"/>
                <a:tab pos="2924175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en-US" altLang="en-US" sz="2400" b="1">
                <a:solidFill>
                  <a:srgbClr val="252599"/>
                </a:solidFill>
                <a:latin typeface="Arial Unicode MS" pitchFamily="34" charset="-128"/>
              </a:rPr>
              <a:t>           UNIVERSITY	COLLABORATION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654425" y="3914775"/>
            <a:ext cx="4670425" cy="181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355600" indent="-341313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lnSpc>
                <a:spcPts val="2075"/>
              </a:lnSpc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>
                <a:solidFill>
                  <a:srgbClr val="252599"/>
                </a:solidFill>
                <a:latin typeface="Arial" panose="020B0604020202020204" pitchFamily="34" charset="0"/>
              </a:rPr>
              <a:t>Full suite of R and D </a:t>
            </a:r>
            <a:r>
              <a:rPr lang="en-US" altLang="en-US" sz="1400" b="1">
                <a:solidFill>
                  <a:srgbClr val="252599"/>
                </a:solidFill>
                <a:latin typeface="Arial" panose="020B0604020202020204" pitchFamily="34" charset="0"/>
              </a:rPr>
              <a:t>(ongoing for scalability)</a:t>
            </a:r>
          </a:p>
          <a:p>
            <a:pPr eaLnBrk="1">
              <a:lnSpc>
                <a:spcPts val="2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>
                <a:solidFill>
                  <a:srgbClr val="252599"/>
                </a:solidFill>
                <a:latin typeface="Arial" panose="020B0604020202020204" pitchFamily="34" charset="0"/>
              </a:rPr>
              <a:t>Design, Engineers, Microbiologists etc</a:t>
            </a:r>
          </a:p>
          <a:p>
            <a:pPr eaLnBrk="1">
              <a:lnSpc>
                <a:spcPts val="2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>
                <a:solidFill>
                  <a:srgbClr val="252599"/>
                </a:solidFill>
                <a:latin typeface="Arial" panose="020B0604020202020204" pitchFamily="34" charset="0"/>
              </a:rPr>
              <a:t>Laboratory Testing and Validations</a:t>
            </a:r>
          </a:p>
          <a:p>
            <a:pPr eaLnBrk="1">
              <a:lnSpc>
                <a:spcPts val="2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>
                <a:solidFill>
                  <a:srgbClr val="252599"/>
                </a:solidFill>
                <a:latin typeface="Arial" panose="020B0604020202020204" pitchFamily="34" charset="0"/>
              </a:rPr>
              <a:t>Corporate/ Industry/ Military Awareness</a:t>
            </a:r>
          </a:p>
          <a:p>
            <a:pPr eaLnBrk="1">
              <a:lnSpc>
                <a:spcPts val="2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>
                <a:solidFill>
                  <a:srgbClr val="252599"/>
                </a:solidFill>
                <a:latin typeface="Arial" panose="020B0604020202020204" pitchFamily="34" charset="0"/>
              </a:rPr>
              <a:t>Media Exposure</a:t>
            </a:r>
          </a:p>
          <a:p>
            <a:pPr eaLnBrk="1">
              <a:lnSpc>
                <a:spcPts val="2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>
                <a:solidFill>
                  <a:srgbClr val="252599"/>
                </a:solidFill>
                <a:latin typeface="Arial" panose="020B0604020202020204" pitchFamily="34" charset="0"/>
              </a:rPr>
              <a:t>Government and Peer Group Exposure</a:t>
            </a:r>
          </a:p>
          <a:p>
            <a:pPr eaLnBrk="1">
              <a:lnSpc>
                <a:spcPts val="2075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>
                <a:solidFill>
                  <a:srgbClr val="252599"/>
                </a:solidFill>
                <a:latin typeface="Arial" panose="020B0604020202020204" pitchFamily="34" charset="0"/>
              </a:rPr>
              <a:t>Variable Waste-Stream Testing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CA1E43-A0EC-9008-A624-2206921F01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628800"/>
            <a:ext cx="4476750" cy="16668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175250" y="-26988"/>
            <a:ext cx="1212850" cy="1158876"/>
          </a:xfrm>
        </p:spPr>
        <p:txBody>
          <a:bodyPr tIns="13320"/>
          <a:lstStyle/>
          <a:p>
            <a:pPr marL="12700" eaLnBrk="1" hangingPunct="1">
              <a:spcBef>
                <a:spcPts val="113"/>
              </a:spcBef>
              <a:tabLst>
                <a:tab pos="457200" algn="l"/>
                <a:tab pos="914400" algn="l"/>
              </a:tabLst>
            </a:pPr>
            <a:r>
              <a:rPr lang="en-US" altLang="en-US" sz="2000" b="1">
                <a:latin typeface="Arial" panose="020B0604020202020204" pitchFamily="34" charset="0"/>
              </a:rPr>
              <a:t>PATENTS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631113" y="1916113"/>
            <a:ext cx="3649662" cy="381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80975" indent="-168275">
              <a:tabLst>
                <a:tab pos="18097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18097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18097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18097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18097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18097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9pPr>
          </a:lstStyle>
          <a:p>
            <a:pPr hangingPunct="0">
              <a:spcBef>
                <a:spcPts val="100"/>
              </a:spcBef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AWARDED </a:t>
            </a:r>
            <a:endParaRPr lang="en-US" altLang="en-US" sz="1200" b="1" dirty="0">
              <a:solidFill>
                <a:schemeClr val="tx2"/>
              </a:solidFill>
            </a:endParaRPr>
          </a:p>
          <a:p>
            <a:pPr hangingPunct="0">
              <a:spcBef>
                <a:spcPts val="38"/>
              </a:spcBef>
              <a:defRPr/>
            </a:pPr>
            <a:endParaRPr lang="en-US" altLang="en-US" sz="2000" dirty="0">
              <a:solidFill>
                <a:schemeClr val="tx2"/>
              </a:solidFill>
            </a:endParaRPr>
          </a:p>
          <a:p>
            <a:pPr marL="127000" indent="-112713" hangingPunct="0">
              <a:spcBef>
                <a:spcPts val="13"/>
              </a:spcBef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European (EU)</a:t>
            </a:r>
            <a:endParaRPr lang="en-US" altLang="en-US" sz="1600" b="1" dirty="0">
              <a:solidFill>
                <a:schemeClr val="tx2"/>
              </a:solidFill>
            </a:endParaRPr>
          </a:p>
          <a:p>
            <a:pPr marL="127000" indent="-112713" hangingPunct="0"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Australia</a:t>
            </a:r>
          </a:p>
          <a:p>
            <a:pPr marL="127000" indent="-112713" hangingPunct="0"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USA</a:t>
            </a:r>
          </a:p>
          <a:p>
            <a:pPr marL="127000" indent="-112713" hangingPunct="0">
              <a:spcBef>
                <a:spcPts val="13"/>
              </a:spcBef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India</a:t>
            </a:r>
          </a:p>
          <a:p>
            <a:pPr marL="127000" indent="-112713" hangingPunct="0">
              <a:spcBef>
                <a:spcPts val="13"/>
              </a:spcBef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endParaRPr lang="en-US" altLang="en-US" b="1" dirty="0">
              <a:solidFill>
                <a:schemeClr val="tx2"/>
              </a:solidFill>
            </a:endParaRPr>
          </a:p>
          <a:p>
            <a:pPr marL="14287" indent="0" hangingPunct="0">
              <a:buClr>
                <a:srgbClr val="000000"/>
              </a:buClr>
              <a:buSzPct val="100000"/>
              <a:defRPr/>
            </a:pPr>
            <a:endParaRPr lang="en-US" altLang="en-US" sz="1100" dirty="0">
              <a:solidFill>
                <a:schemeClr val="tx2"/>
              </a:solidFill>
            </a:endParaRPr>
          </a:p>
          <a:p>
            <a:pPr marL="152400" indent="0" hangingPunct="0">
              <a:spcBef>
                <a:spcPts val="13"/>
              </a:spcBef>
              <a:defRPr/>
            </a:pPr>
            <a:endParaRPr lang="en-US" altLang="en-US" sz="1100" dirty="0">
              <a:solidFill>
                <a:schemeClr val="tx2"/>
              </a:solidFill>
            </a:endParaRPr>
          </a:p>
          <a:p>
            <a:pPr marL="152400" indent="0" hangingPunct="0">
              <a:defRPr/>
            </a:pPr>
            <a:endParaRPr lang="en-US" altLang="en-US" sz="1200" dirty="0">
              <a:solidFill>
                <a:schemeClr val="tx2"/>
              </a:solidFill>
            </a:endParaRPr>
          </a:p>
          <a:p>
            <a:pPr marL="152400" indent="0" hangingPunct="0">
              <a:spcBef>
                <a:spcPts val="50"/>
              </a:spcBef>
              <a:defRPr/>
            </a:pPr>
            <a:endParaRPr lang="en-US" altLang="en-US" sz="1200" dirty="0">
              <a:solidFill>
                <a:schemeClr val="tx2"/>
              </a:solidFill>
            </a:endParaRPr>
          </a:p>
          <a:p>
            <a:pPr marL="127000" indent="-112713" hangingPunct="0"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PENDING</a:t>
            </a:r>
          </a:p>
          <a:p>
            <a:pPr marL="14287" indent="0" hangingPunct="0">
              <a:buClr>
                <a:srgbClr val="000000"/>
              </a:buClr>
              <a:buSzPct val="100000"/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 marL="127000" indent="-112713" hangingPunct="0"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Canada</a:t>
            </a:r>
          </a:p>
          <a:p>
            <a:pPr marL="127000" indent="-112713" hangingPunct="0"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South Africa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27125" y="1916113"/>
            <a:ext cx="4608513" cy="2668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Being for the complete SYSTEM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which incorporates;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Process Tank (</a:t>
            </a:r>
            <a:r>
              <a:rPr lang="en-AU" b="1" dirty="0" err="1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UniVat</a:t>
            </a: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)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The Agent (</a:t>
            </a:r>
            <a:r>
              <a:rPr lang="en-AU" b="1" dirty="0" err="1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UniMix</a:t>
            </a: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)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The Protocol (</a:t>
            </a:r>
            <a:r>
              <a:rPr lang="en-AU" b="1" dirty="0" err="1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UniFix</a:t>
            </a: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dirty="0">
              <a:latin typeface="Arial" charset="0"/>
              <a:ea typeface="Noto Sans SC Regular" charset="0"/>
              <a:cs typeface="Noto Sans SC Regular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dirty="0">
              <a:latin typeface="Arial" charset="0"/>
              <a:ea typeface="Noto Sans SC Regular" charset="0"/>
              <a:cs typeface="Noto Sans SC Regular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2782888" y="542925"/>
            <a:ext cx="7634287" cy="1157288"/>
          </a:xfrm>
        </p:spPr>
        <p:txBody>
          <a:bodyPr tIns="12240"/>
          <a:lstStyle/>
          <a:p>
            <a:pPr marL="12700" eaLnBrk="1" hangingPunct="1">
              <a:spcBef>
                <a:spcPts val="1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</a:tabLst>
            </a:pPr>
            <a:r>
              <a:rPr lang="en-US" altLang="en-US" sz="2800">
                <a:latin typeface="Franklin Gothic Medium" panose="020B0603020102020204" pitchFamily="34" charset="0"/>
              </a:rPr>
              <a:t>CURRENT STATUS (THINGS ALREADY DONE)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8975" y="2276475"/>
            <a:ext cx="2787650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260350" indent="-246063">
              <a:tabLst>
                <a:tab pos="2603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2603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2603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2603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2603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03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03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03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6035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9pPr>
          </a:lstStyle>
          <a:p>
            <a:pPr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dirty="0">
                <a:solidFill>
                  <a:schemeClr val="tx2"/>
                </a:solidFill>
              </a:rPr>
              <a:t>Concept</a:t>
            </a:r>
          </a:p>
          <a:p>
            <a:pPr marL="263525" indent="-249238" hangingPunct="0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dirty="0">
                <a:solidFill>
                  <a:schemeClr val="tx2"/>
                </a:solidFill>
              </a:rPr>
              <a:t>Prototypes</a:t>
            </a:r>
          </a:p>
          <a:p>
            <a:pPr marL="263525" indent="-249238" hangingPunct="0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dirty="0">
                <a:solidFill>
                  <a:schemeClr val="tx2"/>
                </a:solidFill>
              </a:rPr>
              <a:t>Test Validations</a:t>
            </a:r>
          </a:p>
          <a:p>
            <a:pPr marL="263525" indent="-249238" hangingPunct="0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dirty="0">
                <a:solidFill>
                  <a:schemeClr val="tx2"/>
                </a:solidFill>
              </a:rPr>
              <a:t>Industry stream tests</a:t>
            </a:r>
          </a:p>
          <a:p>
            <a:pPr marL="263525" indent="-249238" hangingPunct="0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dirty="0">
                <a:solidFill>
                  <a:schemeClr val="tx2"/>
                </a:solidFill>
              </a:rPr>
              <a:t>Patents </a:t>
            </a:r>
            <a:r>
              <a:rPr lang="en-US" altLang="en-US" sz="1200" dirty="0">
                <a:solidFill>
                  <a:schemeClr val="tx2"/>
                </a:solidFill>
              </a:rPr>
              <a:t>(Accepted and Pending)</a:t>
            </a:r>
          </a:p>
          <a:p>
            <a:pPr marL="263525" indent="-249238" hangingPunct="0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dirty="0">
                <a:solidFill>
                  <a:schemeClr val="tx2"/>
                </a:solidFill>
              </a:rPr>
              <a:t>3D design and modelling</a:t>
            </a:r>
          </a:p>
          <a:p>
            <a:pPr marL="234950" indent="-223838" hangingPunct="0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dirty="0">
                <a:solidFill>
                  <a:schemeClr val="tx2"/>
                </a:solidFill>
              </a:rPr>
              <a:t>Corporate Team</a:t>
            </a:r>
          </a:p>
          <a:p>
            <a:pPr marL="263525" indent="-249238" hangingPunct="0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dirty="0">
                <a:solidFill>
                  <a:schemeClr val="tx2"/>
                </a:solidFill>
              </a:rPr>
              <a:t>Business Plan</a:t>
            </a:r>
          </a:p>
          <a:p>
            <a:pPr marL="263525" indent="-249238" hangingPunct="0">
              <a:spcBef>
                <a:spcPts val="13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dirty="0">
                <a:solidFill>
                  <a:schemeClr val="tx2"/>
                </a:solidFill>
              </a:rPr>
              <a:t>Pitch Videos and Deck</a:t>
            </a:r>
          </a:p>
          <a:p>
            <a:pPr marL="390525" indent="-377825" hangingPunct="0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dirty="0">
                <a:solidFill>
                  <a:schemeClr val="tx2"/>
                </a:solidFill>
              </a:rPr>
              <a:t>Company setups</a:t>
            </a:r>
          </a:p>
          <a:p>
            <a:pPr marL="390525" indent="-377825" hangingPunct="0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dirty="0">
                <a:solidFill>
                  <a:schemeClr val="tx2"/>
                </a:solidFill>
              </a:rPr>
              <a:t>R and D Tax Regd.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11201400" y="6172200"/>
            <a:ext cx="668338" cy="365125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06200" rIns="0" bIns="0">
            <a:spAutoFit/>
          </a:bodyPr>
          <a:lstStyle>
            <a:lvl1pPr marL="214313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83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700">
                <a:solidFill>
                  <a:srgbClr val="FFFFFF"/>
                </a:solidFill>
                <a:latin typeface="Arial" panose="020B0604020202020204" pitchFamily="34" charset="0"/>
              </a:rPr>
              <a:t>23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295775" y="2349500"/>
            <a:ext cx="2909888" cy="250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395288" indent="-382588"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9pPr>
          </a:lstStyle>
          <a:p>
            <a:pPr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 startAt="12"/>
              <a:defRPr/>
            </a:pPr>
            <a:r>
              <a:rPr lang="en-US" altLang="en-US" dirty="0">
                <a:solidFill>
                  <a:schemeClr val="tx2"/>
                </a:solidFill>
              </a:rPr>
              <a:t>Logos, Design, slogans</a:t>
            </a:r>
          </a:p>
          <a:p>
            <a:pPr marL="393700" indent="-379413"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12"/>
              <a:defRPr/>
            </a:pPr>
            <a:r>
              <a:rPr lang="en-US" altLang="en-US" dirty="0">
                <a:solidFill>
                  <a:schemeClr val="tx2"/>
                </a:solidFill>
              </a:rPr>
              <a:t>Expressions of Interests</a:t>
            </a:r>
          </a:p>
          <a:p>
            <a:pPr marL="390525" indent="-377825"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12"/>
              <a:defRPr/>
            </a:pPr>
            <a:r>
              <a:rPr lang="en-US" altLang="en-US" dirty="0">
                <a:solidFill>
                  <a:schemeClr val="tx2"/>
                </a:solidFill>
              </a:rPr>
              <a:t>Collaborations initiated</a:t>
            </a:r>
          </a:p>
          <a:p>
            <a:pPr marL="393700" indent="-379413"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12"/>
              <a:defRPr/>
            </a:pPr>
            <a:r>
              <a:rPr lang="en-US" altLang="en-US" dirty="0">
                <a:solidFill>
                  <a:schemeClr val="tx2"/>
                </a:solidFill>
              </a:rPr>
              <a:t>QUT Collaboration</a:t>
            </a:r>
          </a:p>
          <a:p>
            <a:pPr marL="385763" indent="-371475"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12"/>
              <a:defRPr/>
            </a:pPr>
            <a:r>
              <a:rPr lang="en-US" altLang="en-US" dirty="0">
                <a:solidFill>
                  <a:schemeClr val="tx2"/>
                </a:solidFill>
              </a:rPr>
              <a:t>White papers of cases</a:t>
            </a:r>
          </a:p>
          <a:p>
            <a:pPr marL="355600" indent="-339725"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12"/>
              <a:defRPr/>
            </a:pPr>
            <a:r>
              <a:rPr lang="en-US" altLang="en-US" dirty="0">
                <a:solidFill>
                  <a:schemeClr val="tx2"/>
                </a:solidFill>
              </a:rPr>
              <a:t>A working unit half built</a:t>
            </a:r>
          </a:p>
          <a:p>
            <a:pPr marL="393700" indent="-379413"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12"/>
              <a:defRPr/>
            </a:pPr>
            <a:r>
              <a:rPr lang="en-US" altLang="en-US" dirty="0">
                <a:solidFill>
                  <a:schemeClr val="tx2"/>
                </a:solidFill>
              </a:rPr>
              <a:t>Testing acceptances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12"/>
              <a:defRPr/>
            </a:pPr>
            <a:r>
              <a:rPr lang="en-US" altLang="en-US" dirty="0">
                <a:solidFill>
                  <a:schemeClr val="tx2"/>
                </a:solidFill>
              </a:rPr>
              <a:t>Operating LOGIC</a:t>
            </a:r>
          </a:p>
          <a:p>
            <a:pPr marL="382588" indent="-371475" hangingPunct="0">
              <a:spcBef>
                <a:spcPts val="13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 startAt="12"/>
              <a:defRPr/>
            </a:pPr>
            <a:r>
              <a:rPr lang="en-US" altLang="en-US" dirty="0">
                <a:solidFill>
                  <a:schemeClr val="tx2"/>
                </a:solidFill>
              </a:rPr>
              <a:t>Satellite/SCADA concept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8274050" y="2420938"/>
            <a:ext cx="3151188" cy="222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395288" indent="-382588"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5288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9pPr>
          </a:lstStyle>
          <a:p>
            <a:pPr marL="12700" indent="0" hangingPunct="0">
              <a:buClr>
                <a:srgbClr val="000000"/>
              </a:buClr>
              <a:buSzPct val="100000"/>
              <a:defRPr/>
            </a:pPr>
            <a:r>
              <a:rPr lang="en-US" altLang="en-US" dirty="0">
                <a:solidFill>
                  <a:schemeClr val="tx2"/>
                </a:solidFill>
              </a:rPr>
              <a:t>21. Safety </a:t>
            </a:r>
            <a:r>
              <a:rPr lang="en-US" altLang="en-US" dirty="0" err="1">
                <a:solidFill>
                  <a:schemeClr val="tx2"/>
                </a:solidFill>
              </a:rPr>
              <a:t>Mgmt</a:t>
            </a:r>
            <a:r>
              <a:rPr lang="en-US" altLang="en-US" dirty="0">
                <a:solidFill>
                  <a:schemeClr val="tx2"/>
                </a:solidFill>
              </a:rPr>
              <a:t> Docs</a:t>
            </a:r>
          </a:p>
          <a:p>
            <a:pPr marL="385763" indent="-371475"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22"/>
              <a:defRPr/>
            </a:pPr>
            <a:r>
              <a:rPr lang="en-US" altLang="en-US" dirty="0">
                <a:solidFill>
                  <a:schemeClr val="tx2"/>
                </a:solidFill>
              </a:rPr>
              <a:t>5 Year Financial Plan</a:t>
            </a:r>
          </a:p>
          <a:p>
            <a:pPr marL="12700" indent="0" hangingPunct="0">
              <a:defRPr/>
            </a:pPr>
            <a:r>
              <a:rPr lang="en-US" altLang="en-US" dirty="0">
                <a:solidFill>
                  <a:schemeClr val="tx2"/>
                </a:solidFill>
              </a:rPr>
              <a:t>26. 5 Year Cash Flow Plan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28"/>
              <a:defRPr/>
            </a:pPr>
            <a:r>
              <a:rPr lang="en-US" altLang="en-US" dirty="0">
                <a:solidFill>
                  <a:schemeClr val="tx2"/>
                </a:solidFill>
              </a:rPr>
              <a:t>Global Rollout Strategy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28"/>
              <a:defRPr/>
            </a:pPr>
            <a:r>
              <a:rPr lang="en-US" altLang="en-US" dirty="0">
                <a:solidFill>
                  <a:schemeClr val="tx2"/>
                </a:solidFill>
              </a:rPr>
              <a:t>Breakdowns from Macro</a:t>
            </a:r>
          </a:p>
          <a:p>
            <a:pPr marL="439738" indent="-427038" hangingPunct="0">
              <a:spcBef>
                <a:spcPts val="13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 startAt="31"/>
              <a:defRPr/>
            </a:pPr>
            <a:r>
              <a:rPr lang="en-US" altLang="en-US" dirty="0">
                <a:solidFill>
                  <a:schemeClr val="tx2"/>
                </a:solidFill>
              </a:rPr>
              <a:t>A </a:t>
            </a:r>
            <a:r>
              <a:rPr lang="en-US" altLang="en-US" b="1" dirty="0">
                <a:solidFill>
                  <a:schemeClr val="tx2"/>
                </a:solidFill>
              </a:rPr>
              <a:t>SEED capital </a:t>
            </a:r>
            <a:r>
              <a:rPr lang="en-US" altLang="en-US" dirty="0">
                <a:solidFill>
                  <a:schemeClr val="tx2"/>
                </a:solidFill>
              </a:rPr>
              <a:t>Investor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31"/>
              <a:defRPr/>
            </a:pPr>
            <a:r>
              <a:rPr lang="en-US" altLang="en-US" dirty="0">
                <a:solidFill>
                  <a:schemeClr val="tx2"/>
                </a:solidFill>
              </a:rPr>
              <a:t>Commercial Property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31"/>
              <a:defRPr/>
            </a:pPr>
            <a:r>
              <a:rPr lang="en-US" altLang="en-US" dirty="0">
                <a:solidFill>
                  <a:schemeClr val="tx2"/>
                </a:solidFill>
              </a:rPr>
              <a:t>Exit Strategy (Trade Sale)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81075"/>
            <a:ext cx="3471863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19613" y="536575"/>
            <a:ext cx="4803775" cy="1158875"/>
          </a:xfrm>
        </p:spPr>
        <p:txBody>
          <a:bodyPr tIns="13320"/>
          <a:lstStyle/>
          <a:p>
            <a:pPr marL="12700" eaLnBrk="1" hangingPunct="1">
              <a:spcBef>
                <a:spcPts val="113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</a:tabLst>
            </a:pPr>
            <a:r>
              <a:rPr lang="en-US" altLang="en-US" sz="3200" b="1">
                <a:latin typeface="Arial" panose="020B0604020202020204" pitchFamily="34" charset="0"/>
              </a:rPr>
              <a:t>THIS IS MODEL CFSU 07</a:t>
            </a:r>
            <a:br>
              <a:rPr lang="en-US" altLang="en-US" sz="3200" b="1">
                <a:latin typeface="Arial" panose="020B0604020202020204" pitchFamily="34" charset="0"/>
              </a:rPr>
            </a:br>
            <a:r>
              <a:rPr lang="en-US" altLang="en-US" sz="3200" b="1">
                <a:latin typeface="Arial" panose="020B0604020202020204" pitchFamily="34" charset="0"/>
              </a:rPr>
              <a:t>      </a:t>
            </a:r>
            <a:r>
              <a:rPr lang="en-US" altLang="en-US" sz="1600" b="1">
                <a:latin typeface="Arial" panose="020B0604020202020204" pitchFamily="34" charset="0"/>
              </a:rPr>
              <a:t>(TO SUIT OUR TARGET MARKET)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200525" y="2201863"/>
            <a:ext cx="7615238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/>
          <a:lstStyle>
            <a:lvl1pPr marL="2509838" indent="-265113">
              <a:tabLst>
                <a:tab pos="2508250" algn="l"/>
                <a:tab pos="25098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2508250" algn="l"/>
                <a:tab pos="25098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2508250" algn="l"/>
                <a:tab pos="25098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2508250" algn="l"/>
                <a:tab pos="25098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2508250" algn="l"/>
                <a:tab pos="25098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508250" algn="l"/>
                <a:tab pos="25098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508250" algn="l"/>
                <a:tab pos="25098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508250" algn="l"/>
                <a:tab pos="25098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508250" algn="l"/>
                <a:tab pos="2509838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9pPr>
          </a:lstStyle>
          <a:p>
            <a:pPr hangingPunct="0">
              <a:spcBef>
                <a:spcPts val="100"/>
              </a:spcBef>
              <a:buClr>
                <a:srgbClr val="000000"/>
              </a:buClr>
              <a:buSzPct val="100000"/>
              <a:buFont typeface="StarSymbol" charset="0"/>
              <a:buChar char="-"/>
              <a:defRPr/>
            </a:pPr>
            <a:r>
              <a:rPr lang="en-US" altLang="en-US" dirty="0">
                <a:solidFill>
                  <a:schemeClr val="tx2"/>
                </a:solidFill>
              </a:rPr>
              <a:t>STANDS </a:t>
            </a:r>
            <a:r>
              <a:rPr lang="en-US" altLang="en-US" b="1" dirty="0">
                <a:solidFill>
                  <a:schemeClr val="tx2"/>
                </a:solidFill>
              </a:rPr>
              <a:t>3.7 METRES </a:t>
            </a:r>
            <a:r>
              <a:rPr lang="en-US" altLang="en-US" dirty="0">
                <a:solidFill>
                  <a:schemeClr val="tx2"/>
                </a:solidFill>
              </a:rPr>
              <a:t>TALL (operating)</a:t>
            </a:r>
          </a:p>
          <a:p>
            <a:pPr hangingPunct="0">
              <a:spcBef>
                <a:spcPts val="25"/>
              </a:spcBef>
              <a:defRPr/>
            </a:pPr>
            <a:endParaRPr lang="en-US" altLang="en-US" sz="1600" dirty="0">
              <a:solidFill>
                <a:schemeClr val="tx2"/>
              </a:solidFill>
            </a:endParaRPr>
          </a:p>
          <a:p>
            <a:pPr marL="2528888" indent="-285750" hangingPunct="0"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lang="en-US" altLang="en-US" dirty="0">
                <a:solidFill>
                  <a:schemeClr val="tx2"/>
                </a:solidFill>
              </a:rPr>
              <a:t>PROCESSES  </a:t>
            </a:r>
            <a:r>
              <a:rPr lang="en-US" altLang="en-US" b="1" dirty="0">
                <a:solidFill>
                  <a:schemeClr val="tx2"/>
                </a:solidFill>
              </a:rPr>
              <a:t>15</a:t>
            </a:r>
            <a:r>
              <a:rPr lang="en-US" altLang="en-US" dirty="0">
                <a:solidFill>
                  <a:schemeClr val="tx2"/>
                </a:solidFill>
              </a:rPr>
              <a:t>-</a:t>
            </a:r>
            <a:r>
              <a:rPr lang="en-US" altLang="en-US" b="1" dirty="0">
                <a:solidFill>
                  <a:schemeClr val="tx2"/>
                </a:solidFill>
              </a:rPr>
              <a:t>20 CU.METRES PER HOUR</a:t>
            </a:r>
            <a:endParaRPr lang="en-US" altLang="en-US" dirty="0">
              <a:solidFill>
                <a:schemeClr val="tx2"/>
              </a:solidFill>
            </a:endParaRPr>
          </a:p>
          <a:p>
            <a:pPr hangingPunct="0">
              <a:spcBef>
                <a:spcPts val="50"/>
              </a:spcBef>
              <a:defRPr/>
            </a:pPr>
            <a:endParaRPr lang="en-US" altLang="en-US" sz="1600" dirty="0">
              <a:solidFill>
                <a:schemeClr val="tx2"/>
              </a:solidFill>
            </a:endParaRPr>
          </a:p>
          <a:p>
            <a:pPr marL="2528888" indent="-285750" hangingPunct="0">
              <a:lnSpc>
                <a:spcPts val="2088"/>
              </a:lnSpc>
              <a:buClr>
                <a:srgbClr val="000000"/>
              </a:buClr>
              <a:buSzPct val="100000"/>
              <a:buFont typeface="Arial" charset="0"/>
              <a:buChar char="-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LAYS DOWN </a:t>
            </a:r>
            <a:r>
              <a:rPr lang="en-US" altLang="en-US" dirty="0">
                <a:solidFill>
                  <a:schemeClr val="tx2"/>
                </a:solidFill>
              </a:rPr>
              <a:t>FOR TRANSPORTATION AND</a:t>
            </a:r>
          </a:p>
          <a:p>
            <a:pPr marL="2530475" indent="0" hangingPunct="0">
              <a:lnSpc>
                <a:spcPts val="2088"/>
              </a:lnSpc>
              <a:defRPr/>
            </a:pPr>
            <a:r>
              <a:rPr lang="en-US" altLang="en-US" dirty="0">
                <a:solidFill>
                  <a:schemeClr val="tx2"/>
                </a:solidFill>
              </a:rPr>
              <a:t>MAINTENANCE</a:t>
            </a:r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4170363" y="4894263"/>
            <a:ext cx="7315200" cy="1477962"/>
            <a:chOff x="2892" y="3387"/>
            <a:chExt cx="4608" cy="931"/>
          </a:xfrm>
        </p:grpSpPr>
        <p:pic>
          <p:nvPicPr>
            <p:cNvPr id="1843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" y="3403"/>
              <a:ext cx="3090" cy="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39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2" y="3387"/>
              <a:ext cx="1517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AFF0-A7C1-61F6-7DCB-D5A5F26BD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-99392"/>
            <a:ext cx="11476856" cy="1143000"/>
          </a:xfrm>
        </p:spPr>
        <p:txBody>
          <a:bodyPr/>
          <a:lstStyle/>
          <a:p>
            <a:r>
              <a:rPr lang="en-AU" dirty="0"/>
              <a:t> Full scale working UNIVAT near completion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B4C853-5EDA-DAC3-F1A9-A534AC90A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306289"/>
            <a:ext cx="7612558" cy="5075039"/>
          </a:xfrm>
        </p:spPr>
      </p:pic>
    </p:spTree>
    <p:extLst>
      <p:ext uri="{BB962C8B-B14F-4D97-AF65-F5344CB8AC3E}">
        <p14:creationId xmlns:p14="http://schemas.microsoft.com/office/powerpoint/2010/main" val="2751689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493963" y="325438"/>
            <a:ext cx="7850187" cy="1157287"/>
          </a:xfrm>
        </p:spPr>
        <p:txBody>
          <a:bodyPr tIns="12600"/>
          <a:lstStyle/>
          <a:p>
            <a:pPr marL="12700" eaLnBrk="1" hangingPunct="1">
              <a:spcBef>
                <a:spcPts val="1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sz="2800" b="1" dirty="0">
                <a:latin typeface="Arial Unicode MS" pitchFamily="34" charset="-128"/>
              </a:rPr>
              <a:t>Business   -   </a:t>
            </a:r>
            <a:r>
              <a:rPr lang="en-US" altLang="en-US" sz="2700" b="1" dirty="0">
                <a:latin typeface="Arial Unicode MS" pitchFamily="34" charset="-128"/>
              </a:rPr>
              <a:t>Derived from Several Streams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137025" y="2133600"/>
            <a:ext cx="39751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352425" indent="-33972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352425" algn="l"/>
                <a:tab pos="3540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352425" algn="l"/>
                <a:tab pos="3540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352425" algn="l"/>
                <a:tab pos="3540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352425" algn="l"/>
                <a:tab pos="3540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352425" algn="l"/>
                <a:tab pos="3540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352425" algn="l"/>
                <a:tab pos="3540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352425" algn="l"/>
                <a:tab pos="3540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352425" algn="l"/>
                <a:tab pos="3540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352425" algn="l"/>
                <a:tab pos="354013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Remediation Service Business</a:t>
            </a: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endParaRPr lang="en-US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Lease/Hire of Univat Systems</a:t>
            </a: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endParaRPr lang="en-US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Licensing </a:t>
            </a: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endParaRPr lang="en-US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Sales of CFS-Unimix Agent</a:t>
            </a:r>
          </a:p>
          <a:p>
            <a:pPr marL="12700" indent="0" eaLnBrk="1">
              <a:spcBef>
                <a:spcPts val="100"/>
              </a:spcBef>
              <a:buClr>
                <a:srgbClr val="000000"/>
              </a:buClr>
              <a:buSzPct val="100000"/>
              <a:buNone/>
            </a:pPr>
            <a:endParaRPr lang="en-US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Environmental Levees</a:t>
            </a: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endParaRPr lang="en-US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Humanitarian Support</a:t>
            </a: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endParaRPr lang="en-US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Spin-off Value-added Companies</a:t>
            </a: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endParaRPr lang="en-US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AutoNum type="arabicPeriod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Spin-off Technologies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8B06C-378E-1A69-5395-33CEF3320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 3 Year Plan (outline)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65FF2E-8B80-F983-C228-6B56E3327953}"/>
              </a:ext>
            </a:extLst>
          </p:cNvPr>
          <p:cNvSpPr txBox="1"/>
          <p:nvPr/>
        </p:nvSpPr>
        <p:spPr>
          <a:xfrm>
            <a:off x="695400" y="2132856"/>
            <a:ext cx="97210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Complete Prototype and enter field trials </a:t>
            </a:r>
            <a:r>
              <a:rPr lang="en-AU" sz="1050" dirty="0">
                <a:solidFill>
                  <a:schemeClr val="tx2">
                    <a:lumMod val="75000"/>
                  </a:schemeClr>
                </a:solidFill>
              </a:rPr>
              <a:t>(Local Clients E.G. Rio Tinto, Port Authority etc)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Establish Financial Package to move forward.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Acquire Sizeable Engineering firm (local) </a:t>
            </a:r>
            <a:r>
              <a:rPr lang="en-AU" sz="1000" dirty="0">
                <a:solidFill>
                  <a:schemeClr val="tx2">
                    <a:lumMod val="75000"/>
                  </a:schemeClr>
                </a:solidFill>
              </a:rPr>
              <a:t>(NDA already engaged)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Establish Full workforce for R&amp;D Production. (Gladstone)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Engage in C-Suite Talent Acquisition. (CEO, CFO, COO, HR, Safety, Engineering etc.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Gear up for Mass Production.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Gear up for design and build of Major Batching Plant for CFS-Unimix Blend. (Gladstone)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Acquire and setup full Logistics chain (Shipping Containers, Trucks, Rail, Air)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Acquire Land for full scale 3D production. Design and construct the factory and acquire the 3D machines.</a:t>
            </a:r>
          </a:p>
          <a:p>
            <a:pPr marL="342900" indent="-342900">
              <a:buAutoNum type="arabicPeriod"/>
            </a:pPr>
            <a:r>
              <a:rPr lang="en-AU" dirty="0">
                <a:solidFill>
                  <a:schemeClr val="tx2">
                    <a:lumMod val="75000"/>
                  </a:schemeClr>
                </a:solidFill>
              </a:rPr>
              <a:t>Engage in ever growing workforce, sales, marketing, etc.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8758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5"/>
          <p:cNvSpPr>
            <a:spLocks noChangeArrowheads="1"/>
          </p:cNvSpPr>
          <p:nvPr/>
        </p:nvSpPr>
        <p:spPr bwMode="auto">
          <a:xfrm rot="20709960">
            <a:off x="4338300" y="4294589"/>
            <a:ext cx="10945216" cy="84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2600" rIns="0" bIns="0">
            <a:spAutoFit/>
          </a:bodyPr>
          <a:lstStyle>
            <a:lvl1pPr marL="127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5400" b="1" dirty="0">
                <a:solidFill>
                  <a:srgbClr val="000000"/>
                </a:solidFill>
                <a:latin typeface="Arial" panose="020B0604020202020204" pitchFamily="34" charset="0"/>
              </a:rPr>
              <a:t>           </a:t>
            </a:r>
            <a:r>
              <a:rPr lang="en-US" altLang="en-US" sz="2400" b="1" dirty="0">
                <a:solidFill>
                  <a:srgbClr val="FF9900"/>
                </a:solidFill>
                <a:latin typeface="Arial" panose="020B0604020202020204" pitchFamily="34" charset="0"/>
              </a:rPr>
              <a:t> “ Nailing Your Tailings”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B808E3-84B8-BFAC-A394-5F8A2AC1F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767064"/>
            <a:ext cx="1840992" cy="26700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013FE5-A493-0A8C-6A8F-2CCE4519101A}"/>
              </a:ext>
            </a:extLst>
          </p:cNvPr>
          <p:cNvSpPr txBox="1"/>
          <p:nvPr/>
        </p:nvSpPr>
        <p:spPr>
          <a:xfrm>
            <a:off x="4385416" y="2803575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FF9900"/>
                </a:solidFill>
              </a:rPr>
              <a:t>-  UNIVAT </a:t>
            </a:r>
            <a:r>
              <a:rPr lang="en-AU" sz="1600" b="1" dirty="0">
                <a:solidFill>
                  <a:srgbClr val="FF9900"/>
                </a:solidFill>
              </a:rPr>
              <a:t>Pty Ltd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FC3A87-A082-7750-C25D-80C6941E271B}"/>
              </a:ext>
            </a:extLst>
          </p:cNvPr>
          <p:cNvSpPr txBox="1"/>
          <p:nvPr/>
        </p:nvSpPr>
        <p:spPr>
          <a:xfrm>
            <a:off x="4687058" y="3555014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TAILINGS HARVESTER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06AF4-C94B-8FA5-7430-25A4419AD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608" y="355626"/>
            <a:ext cx="7344816" cy="679721"/>
          </a:xfrm>
        </p:spPr>
        <p:txBody>
          <a:bodyPr/>
          <a:lstStyle/>
          <a:p>
            <a:r>
              <a:rPr lang="en-AU" dirty="0"/>
              <a:t>“Thankyou for Your Time”</a:t>
            </a:r>
          </a:p>
        </p:txBody>
      </p:sp>
    </p:spTree>
    <p:extLst>
      <p:ext uri="{BB962C8B-B14F-4D97-AF65-F5344CB8AC3E}">
        <p14:creationId xmlns:p14="http://schemas.microsoft.com/office/powerpoint/2010/main" val="34126128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19336" y="620688"/>
            <a:ext cx="8815388" cy="1896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227160" rIns="0" bIns="0">
            <a:spAutoFit/>
          </a:bodyPr>
          <a:lstStyle>
            <a:lvl1pPr>
              <a:tabLst>
                <a:tab pos="3157538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3157538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3157538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3157538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3157538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7538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7538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7538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157538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9pPr>
          </a:lstStyle>
          <a:p>
            <a:pPr marL="2244725" algn="ctr" hangingPunct="0">
              <a:lnSpc>
                <a:spcPct val="150000"/>
              </a:lnSpc>
              <a:spcBef>
                <a:spcPts val="1788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Our Technology separates any Tailings,</a:t>
            </a:r>
          </a:p>
          <a:p>
            <a:pPr marL="2244725" algn="ctr" hangingPunct="0">
              <a:lnSpc>
                <a:spcPct val="150000"/>
              </a:lnSpc>
              <a:spcBef>
                <a:spcPts val="1788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   Delivering clean water…. and Dry Waste..</a:t>
            </a:r>
          </a:p>
          <a:p>
            <a:pPr marL="184150" algn="ctr" hangingPunct="0">
              <a:lnSpc>
                <a:spcPts val="2313"/>
              </a:lnSpc>
              <a:spcBef>
                <a:spcPts val="165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en-US" sz="2000" b="1" dirty="0">
                <a:solidFill>
                  <a:schemeClr val="tx2"/>
                </a:solidFill>
              </a:rPr>
              <a:t>                          IMMEDIATELY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3295650"/>
            <a:ext cx="1044575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3295650"/>
            <a:ext cx="1960562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879850"/>
            <a:ext cx="48418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4005263"/>
            <a:ext cx="5397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500438"/>
            <a:ext cx="1758950" cy="131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6363" y="3573463"/>
            <a:ext cx="1685925" cy="118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0" y="4005263"/>
            <a:ext cx="484188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857250" y="1870075"/>
            <a:ext cx="2711450" cy="420688"/>
          </a:xfrm>
          <a:prstGeom prst="rect">
            <a:avLst/>
          </a:prstGeom>
          <a:solidFill>
            <a:srgbClr val="E4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5440" rIns="0" bIns="0">
            <a:spAutoFit/>
          </a:bodyPr>
          <a:lstStyle>
            <a:lvl1pPr marL="26352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1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b="1">
                <a:solidFill>
                  <a:schemeClr val="tx2"/>
                </a:solidFill>
                <a:latin typeface="Arial Unicode MS" pitchFamily="34" charset="-128"/>
              </a:rPr>
              <a:t>A Machine   (Univat)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4554538" y="1870075"/>
            <a:ext cx="2711450" cy="420688"/>
          </a:xfrm>
          <a:prstGeom prst="rect">
            <a:avLst/>
          </a:prstGeom>
          <a:solidFill>
            <a:srgbClr val="E4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5440" rIns="0" bIns="0">
            <a:spAutoFit/>
          </a:bodyPr>
          <a:lstStyle>
            <a:lvl1pPr marL="2349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1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b="1">
                <a:solidFill>
                  <a:schemeClr val="tx2"/>
                </a:solidFill>
                <a:latin typeface="Arial Unicode MS" pitchFamily="34" charset="-128"/>
              </a:rPr>
              <a:t>An AGENT   (Unimix)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8251825" y="1870075"/>
            <a:ext cx="2711450" cy="420688"/>
          </a:xfrm>
          <a:prstGeom prst="rect">
            <a:avLst/>
          </a:prstGeom>
          <a:solidFill>
            <a:srgbClr val="E4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5440" rIns="0" bIns="0">
            <a:spAutoFit/>
          </a:bodyPr>
          <a:lstStyle>
            <a:lvl1pPr marL="2222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1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b="1">
                <a:solidFill>
                  <a:schemeClr val="tx2"/>
                </a:solidFill>
                <a:latin typeface="Arial Unicode MS" pitchFamily="34" charset="-128"/>
              </a:rPr>
              <a:t>A Protocol   (Unifix)</a:t>
            </a:r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5081588" y="636588"/>
            <a:ext cx="1852612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chemeClr val="tx2"/>
                </a:solidFill>
                <a:latin typeface="Arial Unicode MS" pitchFamily="34" charset="-128"/>
              </a:rPr>
              <a:t>To Do this we use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770188"/>
            <a:ext cx="2409825" cy="362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Rectangle 6"/>
          <p:cNvSpPr>
            <a:spLocks noGrp="1" noChangeArrowheads="1"/>
          </p:cNvSpPr>
          <p:nvPr>
            <p:ph type="title"/>
          </p:nvPr>
        </p:nvSpPr>
        <p:spPr>
          <a:xfrm>
            <a:off x="4151313" y="200025"/>
            <a:ext cx="4559300" cy="1158875"/>
          </a:xfrm>
        </p:spPr>
        <p:txBody>
          <a:bodyPr tIns="13320"/>
          <a:lstStyle/>
          <a:p>
            <a:pPr marL="12700" eaLnBrk="1" hangingPunct="1">
              <a:spcBef>
                <a:spcPts val="113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en-US" altLang="en-US" sz="2000">
                <a:latin typeface="Arial" panose="020B0604020202020204" pitchFamily="34" charset="0"/>
              </a:rPr>
              <a:t>Our own PATENTED SYSTEM</a:t>
            </a:r>
          </a:p>
        </p:txBody>
      </p:sp>
      <p:pic>
        <p:nvPicPr>
          <p:cNvPr id="922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3141663"/>
            <a:ext cx="24130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8461375" y="3062288"/>
            <a:ext cx="227330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355600" indent="-339725">
              <a:tabLst>
                <a:tab pos="354013" algn="l"/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354013" algn="l"/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354013" algn="l"/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354013" algn="l"/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354013" algn="l"/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54013" algn="l"/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9pPr>
          </a:lstStyle>
          <a:p>
            <a:pPr marL="14288" indent="0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en-US" dirty="0"/>
              <a:t>1.	</a:t>
            </a:r>
            <a:r>
              <a:rPr lang="en-US" altLang="en-US" dirty="0" err="1">
                <a:solidFill>
                  <a:schemeClr val="tx2"/>
                </a:solidFill>
              </a:rPr>
              <a:t>Liquidised</a:t>
            </a:r>
            <a:r>
              <a:rPr lang="en-US" altLang="en-US" dirty="0">
                <a:solidFill>
                  <a:schemeClr val="tx2"/>
                </a:solidFill>
              </a:rPr>
              <a:t> Waste  2.	Agent (1:2000</a:t>
            </a:r>
          </a:p>
          <a:p>
            <a:pPr indent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altLang="en-US" dirty="0">
                <a:solidFill>
                  <a:schemeClr val="tx2"/>
                </a:solidFill>
              </a:rPr>
              <a:t>parts)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3"/>
              <a:defRPr/>
            </a:pPr>
            <a:r>
              <a:rPr lang="en-US" altLang="en-US" dirty="0">
                <a:solidFill>
                  <a:schemeClr val="tx2"/>
                </a:solidFill>
              </a:rPr>
              <a:t>Machine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3"/>
              <a:defRPr/>
            </a:pPr>
            <a:r>
              <a:rPr lang="en-US" altLang="en-US" dirty="0">
                <a:solidFill>
                  <a:schemeClr val="tx2"/>
                </a:solidFill>
              </a:rPr>
              <a:t>PH Balance and</a:t>
            </a:r>
          </a:p>
          <a:p>
            <a:pPr indent="0" hangingPunct="0">
              <a:spcBef>
                <a:spcPts val="13"/>
              </a:spcBef>
              <a:defRPr/>
            </a:pPr>
            <a:r>
              <a:rPr lang="en-US" altLang="en-US" dirty="0">
                <a:solidFill>
                  <a:schemeClr val="tx2"/>
                </a:solidFill>
              </a:rPr>
              <a:t>process</a:t>
            </a:r>
          </a:p>
          <a:p>
            <a:pPr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5"/>
              <a:defRPr/>
            </a:pPr>
            <a:r>
              <a:rPr lang="en-US" altLang="en-US" dirty="0">
                <a:solidFill>
                  <a:schemeClr val="tx2"/>
                </a:solidFill>
              </a:rPr>
              <a:t>Deliver water Back</a:t>
            </a:r>
          </a:p>
          <a:p>
            <a:pPr marL="377825" indent="-365125" hangingPunct="0">
              <a:buClr>
                <a:srgbClr val="000000"/>
              </a:buClr>
              <a:buSzPct val="100000"/>
              <a:buFont typeface="Times New Roman" pitchFamily="16" charset="0"/>
              <a:buAutoNum type="arabicPeriod" startAt="5"/>
              <a:defRPr/>
            </a:pPr>
            <a:r>
              <a:rPr lang="en-US" altLang="en-US" dirty="0">
                <a:solidFill>
                  <a:schemeClr val="tx2"/>
                </a:solidFill>
              </a:rPr>
              <a:t>Value-Add Dry  Waste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47675" y="1557338"/>
            <a:ext cx="2965450" cy="427037"/>
          </a:xfrm>
          <a:prstGeom prst="rect">
            <a:avLst/>
          </a:prstGeom>
          <a:solidFill>
            <a:srgbClr val="E4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9760" rIns="0" bIns="0">
            <a:spAutoFit/>
          </a:bodyPr>
          <a:lstStyle>
            <a:lvl1pPr marL="763588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1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b="1">
                <a:solidFill>
                  <a:schemeClr val="tx2"/>
                </a:solidFill>
                <a:latin typeface="Arial Unicode MS" pitchFamily="34" charset="-128"/>
              </a:rPr>
              <a:t>Clean Water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316413" y="1557338"/>
            <a:ext cx="2965450" cy="444500"/>
          </a:xfrm>
          <a:prstGeom prst="rect">
            <a:avLst/>
          </a:prstGeom>
          <a:solidFill>
            <a:srgbClr val="E4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67040" rIns="0" bIns="0">
            <a:spAutoFit/>
          </a:bodyPr>
          <a:lstStyle>
            <a:lvl1pPr marL="9334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313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b="1">
                <a:solidFill>
                  <a:schemeClr val="tx2"/>
                </a:solidFill>
                <a:latin typeface="Arial Unicode MS" pitchFamily="34" charset="-128"/>
              </a:rPr>
              <a:t>Dry Waste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339138" y="1628775"/>
            <a:ext cx="2965450" cy="427038"/>
          </a:xfrm>
          <a:prstGeom prst="rect">
            <a:avLst/>
          </a:prstGeom>
          <a:solidFill>
            <a:srgbClr val="E4E6E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9760" rIns="0" bIns="0">
            <a:spAutoFit/>
          </a:bodyPr>
          <a:lstStyle>
            <a:lvl1pPr marL="6635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188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b="1">
                <a:solidFill>
                  <a:schemeClr val="tx2"/>
                </a:solidFill>
                <a:latin typeface="Arial Unicode MS" pitchFamily="34" charset="-128"/>
              </a:rPr>
              <a:t>Other Benefits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872038" y="636588"/>
            <a:ext cx="2592114" cy="38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2600" rIns="0" bIns="0">
            <a:spAutoFit/>
          </a:bodyPr>
          <a:lstStyle>
            <a:lvl1pPr marL="127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Arial Unicode MS" pitchFamily="34" charset="-128"/>
              </a:rPr>
              <a:t>Our results: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762783" y="2633455"/>
            <a:ext cx="2371725" cy="345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47240" rIns="0" bIns="0">
            <a:spAutoFit/>
          </a:bodyPr>
          <a:lstStyle>
            <a:lvl1pPr marL="390525" indent="-342900">
              <a:tabLst>
                <a:tab pos="390525" algn="l"/>
                <a:tab pos="392113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390525" algn="l"/>
                <a:tab pos="392113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390525" algn="l"/>
                <a:tab pos="392113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390525" algn="l"/>
                <a:tab pos="392113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390525" algn="l"/>
                <a:tab pos="392113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0525" algn="l"/>
                <a:tab pos="392113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0525" algn="l"/>
                <a:tab pos="392113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0525" algn="l"/>
                <a:tab pos="392113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390525" algn="l"/>
                <a:tab pos="392113" algn="l"/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9pPr>
          </a:lstStyle>
          <a:p>
            <a:pPr hangingPunct="0">
              <a:spcBef>
                <a:spcPts val="1163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Almost No BOD’s</a:t>
            </a:r>
          </a:p>
          <a:p>
            <a:pPr marL="47625" indent="0" hangingPunct="0">
              <a:spcBef>
                <a:spcPts val="1163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1000" dirty="0">
                <a:solidFill>
                  <a:schemeClr val="tx2"/>
                </a:solidFill>
              </a:rPr>
              <a:t>(Biological Oxygen Demand, allows Bio to grow in water)</a:t>
            </a:r>
          </a:p>
          <a:p>
            <a:pPr marL="12700" indent="0" hangingPunct="0">
              <a:spcBef>
                <a:spcPts val="1075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2.      Almost No COD’S</a:t>
            </a:r>
          </a:p>
          <a:p>
            <a:pPr marL="12700" indent="0" hangingPunct="0">
              <a:spcBef>
                <a:spcPts val="1075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1000" dirty="0">
                <a:solidFill>
                  <a:schemeClr val="tx2"/>
                </a:solidFill>
              </a:rPr>
              <a:t>(Chemical Oxygen Demand allows chemical residues to grow in water)</a:t>
            </a:r>
          </a:p>
          <a:p>
            <a:pPr marL="12700" indent="0" hangingPunct="0">
              <a:spcBef>
                <a:spcPts val="1075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3.      Almost No TDS</a:t>
            </a:r>
          </a:p>
          <a:p>
            <a:pPr marL="28575" indent="0" hangingPunct="0">
              <a:spcBef>
                <a:spcPts val="750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1000" dirty="0">
                <a:solidFill>
                  <a:schemeClr val="tx2"/>
                </a:solidFill>
              </a:rPr>
              <a:t>(Total Dissolved Solids quantify what else is in the water)</a:t>
            </a:r>
          </a:p>
          <a:p>
            <a:pPr marL="28575" indent="0" hangingPunct="0">
              <a:spcBef>
                <a:spcPts val="775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4.     Almost No Toxicity</a:t>
            </a:r>
          </a:p>
          <a:p>
            <a:pPr marL="36513" indent="0" hangingPunct="0">
              <a:spcBef>
                <a:spcPts val="963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5.    Can be “Potable” with one extra process.</a:t>
            </a:r>
          </a:p>
          <a:p>
            <a:pPr marL="38100" indent="0" hangingPunct="0">
              <a:spcBef>
                <a:spcPts val="25"/>
              </a:spcBef>
              <a:defRPr/>
            </a:pPr>
            <a:r>
              <a:rPr lang="en-US" altLang="en-US" sz="1000" dirty="0">
                <a:solidFill>
                  <a:schemeClr val="tx2"/>
                </a:solidFill>
              </a:rPr>
              <a:t>(*Almost* refers to less than any  standards require)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8663" y="2636838"/>
            <a:ext cx="2520950" cy="991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34920" rIns="0" bIns="0">
            <a:spAutoFit/>
          </a:bodyPr>
          <a:lstStyle>
            <a:lvl1pPr marL="468313" indent="-455613">
              <a:tabLst>
                <a:tab pos="468313" algn="l"/>
                <a:tab pos="468313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68313" algn="l"/>
                <a:tab pos="468313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68313" algn="l"/>
                <a:tab pos="468313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68313" algn="l"/>
                <a:tab pos="468313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68313" algn="l"/>
                <a:tab pos="468313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8313" algn="l"/>
                <a:tab pos="468313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8313" algn="l"/>
                <a:tab pos="468313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8313" algn="l"/>
                <a:tab pos="468313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68313" algn="l"/>
                <a:tab pos="468313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charset="0"/>
                <a:ea typeface="Noto Sans SC Regular" charset="0"/>
                <a:cs typeface="Noto Sans SC Regular" charset="0"/>
              </a:defRPr>
            </a:lvl9pPr>
          </a:lstStyle>
          <a:p>
            <a:pPr hangingPunct="0">
              <a:spcBef>
                <a:spcPts val="275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Hydrophobic</a:t>
            </a:r>
          </a:p>
          <a:p>
            <a:pPr marL="12700" indent="0" hangingPunct="0">
              <a:spcBef>
                <a:spcPts val="275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1000" dirty="0">
                <a:solidFill>
                  <a:schemeClr val="tx2"/>
                </a:solidFill>
              </a:rPr>
              <a:t>( Never likes to be in water anymore)</a:t>
            </a:r>
          </a:p>
          <a:p>
            <a:pPr marL="46038" indent="0" hangingPunct="0">
              <a:spcBef>
                <a:spcPts val="175"/>
              </a:spcBef>
              <a:buClr>
                <a:srgbClr val="000000"/>
              </a:buClr>
              <a:buSzPct val="100000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2.       Already Packaged</a:t>
            </a:r>
          </a:p>
          <a:p>
            <a:pPr marL="46038" indent="0" hangingPunct="0">
              <a:buClr>
                <a:srgbClr val="000000"/>
              </a:buClr>
              <a:buSzPct val="100000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3.      Transportable</a:t>
            </a:r>
          </a:p>
          <a:p>
            <a:pPr marL="46037" indent="0" hangingPunct="0">
              <a:buClr>
                <a:srgbClr val="000000"/>
              </a:buClr>
              <a:buSzPct val="100000"/>
              <a:defRPr/>
            </a:pPr>
            <a:r>
              <a:rPr lang="en-US" altLang="en-US" sz="1200" dirty="0">
                <a:solidFill>
                  <a:schemeClr val="tx2"/>
                </a:solidFill>
              </a:rPr>
              <a:t>4.       </a:t>
            </a:r>
            <a:r>
              <a:rPr lang="en-US" altLang="en-US" sz="1200" b="1" dirty="0">
                <a:solidFill>
                  <a:schemeClr val="tx2"/>
                </a:solidFill>
              </a:rPr>
              <a:t>Value-adding</a:t>
            </a:r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8451850" y="2636838"/>
            <a:ext cx="2971800" cy="152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3320" rIns="0" bIns="0">
            <a:spAutoFit/>
          </a:bodyPr>
          <a:lstStyle>
            <a:lvl1pPr marL="352425" indent="-339725" eaLnBrk="0">
              <a:tabLst>
                <a:tab pos="3524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  <a:lvl2pPr eaLnBrk="0">
              <a:tabLst>
                <a:tab pos="3524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2pPr>
            <a:lvl3pPr eaLnBrk="0">
              <a:tabLst>
                <a:tab pos="3524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3pPr>
            <a:lvl4pPr eaLnBrk="0">
              <a:tabLst>
                <a:tab pos="3524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4pPr>
            <a:lvl5pPr eaLnBrk="0">
              <a:tabLst>
                <a:tab pos="3524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24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24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24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2425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9pPr>
          </a:lstStyle>
          <a:p>
            <a:pPr eaLnBrk="1" hangingPunct="0">
              <a:spcBef>
                <a:spcPts val="113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One Tank Process</a:t>
            </a:r>
          </a:p>
          <a:p>
            <a:pPr eaLnBrk="1" hangingPunct="0"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Storage Reduction</a:t>
            </a:r>
          </a:p>
          <a:p>
            <a:pPr eaLnBrk="1" hangingPunct="0"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Re-use of water</a:t>
            </a:r>
          </a:p>
          <a:p>
            <a:pPr eaLnBrk="1" hangingPunct="0"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Re-purpose of Waste</a:t>
            </a:r>
          </a:p>
          <a:p>
            <a:pPr eaLnBrk="1" hangingPunct="0"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Environmental</a:t>
            </a:r>
          </a:p>
          <a:p>
            <a:pPr eaLnBrk="1" hangingPunct="0"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Social</a:t>
            </a:r>
          </a:p>
          <a:p>
            <a:pPr eaLnBrk="1" hangingPunct="0"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sz="1200" b="1" dirty="0">
                <a:solidFill>
                  <a:schemeClr val="tx2"/>
                </a:solidFill>
              </a:rPr>
              <a:t>Economical</a:t>
            </a:r>
          </a:p>
          <a:p>
            <a:pPr marL="12700" indent="0" eaLnBrk="1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3250" y="2349500"/>
            <a:ext cx="2376488" cy="31839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b="1" dirty="0">
                <a:latin typeface="Arial" charset="0"/>
                <a:ea typeface="Noto Sans SC Regular" charset="0"/>
                <a:cs typeface="Noto Sans SC Regular" charset="0"/>
              </a:rPr>
              <a:t>     2. </a:t>
            </a: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Re-usable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Process Plants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Industry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Gas Gathering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Agriculture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Grey Water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Reclamation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De-silting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Space Programs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Shipping (bilges)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11900" y="2349500"/>
            <a:ext cx="2808288" cy="3182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3. Reclaimed Waste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Gold Tailings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Ceramics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Coal Fines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Drilling Muds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Dry Storage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Pond Reduction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Process refinement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Environmental </a:t>
            </a:r>
            <a:r>
              <a:rPr lang="en-AU" b="1" dirty="0" err="1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Cleanups</a:t>
            </a: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4650" y="2324100"/>
            <a:ext cx="3024188" cy="37004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4. Repurposed Waste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Industrial Streams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Sewage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Blood and Bone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Carbon and Soot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Red Muds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Fly Ash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Tailings (Copper/gold)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Sugar Mills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Meatworks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 err="1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etc</a:t>
            </a: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endParaRPr lang="en-AU" b="1" dirty="0">
              <a:latin typeface="Arial" charset="0"/>
              <a:ea typeface="Noto Sans SC Regular" charset="0"/>
              <a:cs typeface="Noto Sans SC Regular" charset="0"/>
            </a:endParaRPr>
          </a:p>
        </p:txBody>
      </p:sp>
      <p:pic>
        <p:nvPicPr>
          <p:cNvPr id="1126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804863"/>
            <a:ext cx="13684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34963" y="2349500"/>
            <a:ext cx="2665412" cy="2925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b="1" dirty="0">
                <a:latin typeface="Arial" charset="0"/>
                <a:ea typeface="Noto Sans SC Regular" charset="0"/>
                <a:cs typeface="Noto Sans SC Regular" charset="0"/>
              </a:rPr>
              <a:t>       1. </a:t>
            </a: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Potable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Humanitarian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Remote Villages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Military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Recreation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Resorts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Island Communities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Third World</a:t>
            </a:r>
          </a:p>
          <a:p>
            <a:pPr marL="285750" indent="-285750" hangingPunct="0">
              <a:lnSpc>
                <a:spcPct val="93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Disasters</a:t>
            </a:r>
          </a:p>
        </p:txBody>
      </p:sp>
      <p:pic>
        <p:nvPicPr>
          <p:cNvPr id="11271" name="Picture 2" descr="Barwon Regional Waste Management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1003300"/>
            <a:ext cx="115252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8"/>
          <p:cNvSpPr txBox="1">
            <a:spLocks noChangeArrowheads="1"/>
          </p:cNvSpPr>
          <p:nvPr/>
        </p:nvSpPr>
        <p:spPr bwMode="auto">
          <a:xfrm>
            <a:off x="4332288" y="549275"/>
            <a:ext cx="3384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b="1"/>
              <a:t>4 x UNIVAT Process Types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3575050" y="111472"/>
            <a:ext cx="6732588" cy="1157288"/>
          </a:xfrm>
        </p:spPr>
        <p:txBody>
          <a:bodyPr tIns="12240"/>
          <a:lstStyle/>
          <a:p>
            <a:pPr marL="12700" eaLnBrk="1" hangingPunct="1">
              <a:spcBef>
                <a:spcPts val="1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</a:pPr>
            <a:r>
              <a:rPr lang="en-US" altLang="en-US" sz="2800" b="1">
                <a:latin typeface="Arial" panose="020B0604020202020204" pitchFamily="34" charset="0"/>
              </a:rPr>
              <a:t>   POINTS OF DIFFERENCE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695325" y="1574800"/>
            <a:ext cx="8521700" cy="517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355600" indent="-341313" eaLnBrk="0"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1pPr>
            <a:lvl2pPr eaLnBrk="0"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2pPr>
            <a:lvl3pPr eaLnBrk="0"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3pPr>
            <a:lvl4pPr eaLnBrk="0"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4pPr>
            <a:lvl5pPr eaLnBrk="0"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54013" algn="l"/>
                <a:tab pos="3556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chemeClr val="tx1"/>
                </a:solidFill>
                <a:latin typeface="Arial" charset="0"/>
                <a:ea typeface="Noto Sans SC Regular" charset="0"/>
                <a:cs typeface="Noto Sans SC Regular" charset="0"/>
              </a:defRPr>
            </a:lvl9pPr>
          </a:lstStyle>
          <a:p>
            <a:pPr marL="14287" indent="0"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b="1" dirty="0">
                <a:solidFill>
                  <a:srgbClr val="000000"/>
                </a:solidFill>
              </a:rPr>
              <a:t> </a:t>
            </a:r>
            <a:r>
              <a:rPr lang="en-US" altLang="en-US" b="1" dirty="0">
                <a:solidFill>
                  <a:schemeClr val="tx2"/>
                </a:solidFill>
              </a:rPr>
              <a:t>UNIMIX (Agent)</a:t>
            </a:r>
          </a:p>
          <a:p>
            <a:pPr marL="14287" indent="0"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US" altLang="en-US" b="1" dirty="0">
              <a:solidFill>
                <a:schemeClr val="tx2"/>
              </a:solidFill>
            </a:endParaRP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100% Natural   (Powdered Earth Elements)</a:t>
            </a: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US" altLang="en-US" b="1" dirty="0">
              <a:solidFill>
                <a:schemeClr val="tx2"/>
              </a:solidFill>
            </a:endParaRP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NO Chemicals</a:t>
            </a: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Multi-Tasking   (Can do all waste streams types)</a:t>
            </a: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US" altLang="en-US" b="1" dirty="0">
              <a:solidFill>
                <a:schemeClr val="tx2"/>
              </a:solidFill>
            </a:endParaRP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b="1" dirty="0" err="1">
                <a:solidFill>
                  <a:schemeClr val="tx2"/>
                </a:solidFill>
              </a:rPr>
              <a:t>Flocculant</a:t>
            </a:r>
            <a:r>
              <a:rPr lang="en-US" altLang="en-US" b="1" dirty="0">
                <a:solidFill>
                  <a:schemeClr val="tx2"/>
                </a:solidFill>
              </a:rPr>
              <a:t>  and  Coagulant - all in one</a:t>
            </a: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US" altLang="en-US" b="1" dirty="0">
              <a:solidFill>
                <a:schemeClr val="tx2"/>
              </a:solidFill>
            </a:endParaRP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SPEED </a:t>
            </a:r>
            <a:r>
              <a:rPr lang="en-US" altLang="en-US" dirty="0">
                <a:solidFill>
                  <a:schemeClr val="tx2"/>
                </a:solidFill>
              </a:rPr>
              <a:t>and </a:t>
            </a:r>
            <a:r>
              <a:rPr lang="en-US" altLang="en-US" b="1" dirty="0">
                <a:solidFill>
                  <a:schemeClr val="tx2"/>
                </a:solidFill>
              </a:rPr>
              <a:t>efficiency </a:t>
            </a:r>
            <a:r>
              <a:rPr lang="en-US" altLang="en-US" dirty="0">
                <a:solidFill>
                  <a:schemeClr val="tx2"/>
                </a:solidFill>
              </a:rPr>
              <a:t>unmatched</a:t>
            </a: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 1: 2000 usage ratio (in most cases)</a:t>
            </a: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US" altLang="en-US" b="1" dirty="0">
              <a:solidFill>
                <a:schemeClr val="tx2"/>
              </a:solidFill>
            </a:endParaRP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Cost effective (VERY)</a:t>
            </a:r>
            <a:endParaRPr lang="en-US" altLang="en-US" dirty="0">
              <a:solidFill>
                <a:schemeClr val="tx2"/>
              </a:solidFill>
            </a:endParaRPr>
          </a:p>
          <a:p>
            <a:pPr eaLnBrk="1" hangingPunct="0">
              <a:spcBef>
                <a:spcPts val="100"/>
              </a:spcBef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US" altLang="en-US" dirty="0">
              <a:solidFill>
                <a:schemeClr val="tx2"/>
              </a:solidFill>
            </a:endParaRPr>
          </a:p>
          <a:p>
            <a:pPr eaLnBrk="1" hangingPunct="0">
              <a:spcBef>
                <a:spcPts val="25"/>
              </a:spcBef>
              <a:defRPr/>
            </a:pPr>
            <a:endParaRPr lang="en-US" altLang="en-US" sz="1600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08888" y="1484784"/>
            <a:ext cx="5399087" cy="4729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UNIVAT (One tank system)</a:t>
            </a: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Receives</a:t>
            </a: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Mixes</a:t>
            </a: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Processes</a:t>
            </a: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Separates</a:t>
            </a: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Presses</a:t>
            </a: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Packages</a:t>
            </a: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24V Remote Operable</a:t>
            </a: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endParaRPr lang="en-AU" b="1" dirty="0">
              <a:solidFill>
                <a:schemeClr val="tx2"/>
              </a:solidFill>
              <a:latin typeface="Arial" charset="0"/>
              <a:ea typeface="Noto Sans SC Regular" charset="0"/>
              <a:cs typeface="Noto Sans SC Regular" charset="0"/>
            </a:endParaRPr>
          </a:p>
          <a:p>
            <a:pPr marL="342900" indent="-3429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defRPr/>
            </a:pPr>
            <a:r>
              <a:rPr lang="en-AU" b="1" dirty="0">
                <a:solidFill>
                  <a:schemeClr val="tx2"/>
                </a:solidFill>
                <a:latin typeface="Arial" charset="0"/>
                <a:ea typeface="Noto Sans SC Regular" charset="0"/>
                <a:cs typeface="Noto Sans SC Regular" charset="0"/>
              </a:rPr>
              <a:t>Satellite Monitoring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404813"/>
            <a:ext cx="2514600" cy="263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620713"/>
            <a:ext cx="2951162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919288" y="3213100"/>
            <a:ext cx="16287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Tim Straatmans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703388" y="3573463"/>
            <a:ext cx="23050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 b="1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Founder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8477250" y="3213100"/>
            <a:ext cx="18669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2600" rIns="0" bIns="0">
            <a:spAutoFit/>
          </a:bodyPr>
          <a:lstStyle>
            <a:lvl1pPr marL="1270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1800">
                <a:solidFill>
                  <a:srgbClr val="000000"/>
                </a:solidFill>
                <a:latin typeface="Arial" panose="020B0604020202020204" pitchFamily="34" charset="0"/>
              </a:rPr>
              <a:t>Karen Straatmans</a:t>
            </a:r>
          </a:p>
        </p:txBody>
      </p:sp>
      <p:sp>
        <p:nvSpPr>
          <p:cNvPr id="13319" name="TextBox 1"/>
          <p:cNvSpPr txBox="1">
            <a:spLocks noChangeArrowheads="1"/>
          </p:cNvSpPr>
          <p:nvPr/>
        </p:nvSpPr>
        <p:spPr bwMode="auto">
          <a:xfrm>
            <a:off x="8328025" y="3573463"/>
            <a:ext cx="23050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b="1">
                <a:solidFill>
                  <a:schemeClr val="tx2"/>
                </a:solidFill>
              </a:rPr>
              <a:t>     Co-Founder</a:t>
            </a:r>
          </a:p>
        </p:txBody>
      </p:sp>
      <p:sp>
        <p:nvSpPr>
          <p:cNvPr id="13320" name="TextBox 1"/>
          <p:cNvSpPr txBox="1">
            <a:spLocks noChangeArrowheads="1"/>
          </p:cNvSpPr>
          <p:nvPr/>
        </p:nvSpPr>
        <p:spPr bwMode="auto">
          <a:xfrm>
            <a:off x="839788" y="4581525"/>
            <a:ext cx="11064875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AU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Founded “ARMFLAME Gas and Pipe”  and ran for 21 years – 75 employees- circa 15 Mil  t/over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AU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Australian Inventor of Year (2003) – “Coconet” – 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AU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Founded “Coconet International” – serviced Qld, Fiji, Malaysia, Singapore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AU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Founded “Industrial Gas Installations” – Merged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AU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Founded “Chop and Chip Tree Lopping” – Merged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AU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Founded “Underline Road Boring” – Merged then Sold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Char char="-"/>
            </a:pPr>
            <a:r>
              <a:rPr lang="en-AU" altLang="en-US" sz="1800" b="1">
                <a:solidFill>
                  <a:schemeClr val="tx2"/>
                </a:solidFill>
                <a:latin typeface="Arial" panose="020B0604020202020204" pitchFamily="34" charset="0"/>
              </a:rPr>
              <a:t>Invented “Univat System” incorporating over 36 awarded patent claims - Current</a:t>
            </a: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Char char="-"/>
            </a:pPr>
            <a:endParaRPr lang="en-AU" altLang="en-US" sz="180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Tx/>
              <a:buChar char="-"/>
            </a:pPr>
            <a:endParaRPr lang="en-AU" altLang="en-US" sz="1800">
              <a:latin typeface="Arial" panose="020B0604020202020204" pitchFamily="34" charset="0"/>
            </a:endParaRPr>
          </a:p>
        </p:txBody>
      </p:sp>
      <p:sp>
        <p:nvSpPr>
          <p:cNvPr id="13321" name="TextBox 2"/>
          <p:cNvSpPr txBox="1">
            <a:spLocks noChangeArrowheads="1"/>
          </p:cNvSpPr>
          <p:nvPr/>
        </p:nvSpPr>
        <p:spPr bwMode="auto">
          <a:xfrm>
            <a:off x="4079875" y="3943350"/>
            <a:ext cx="410368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AU" altLang="en-US" b="1">
                <a:solidFill>
                  <a:schemeClr val="tx2"/>
                </a:solidFill>
              </a:rPr>
              <a:t>Depth of Business Understanding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>
          <a:xfrm>
            <a:off x="4079875" y="188913"/>
            <a:ext cx="4176713" cy="1157287"/>
          </a:xfrm>
        </p:spPr>
        <p:txBody>
          <a:bodyPr tIns="12600"/>
          <a:lstStyle/>
          <a:p>
            <a:pPr marL="12700" eaLnBrk="1" hangingPunct="1">
              <a:spcBef>
                <a:spcPts val="1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en-US" altLang="en-US" sz="2400" b="1">
                <a:solidFill>
                  <a:srgbClr val="122C55"/>
                </a:solidFill>
                <a:latin typeface="Arial Unicode MS" pitchFamily="34" charset="-128"/>
              </a:rPr>
              <a:t>       </a:t>
            </a:r>
            <a:r>
              <a:rPr lang="en-US" altLang="en-US" sz="2400" b="1">
                <a:latin typeface="Arial Unicode MS" pitchFamily="34" charset="-128"/>
              </a:rPr>
              <a:t>The Team</a:t>
            </a:r>
            <a:br>
              <a:rPr lang="en-US" altLang="en-US" sz="2400" b="1">
                <a:latin typeface="Arial Unicode MS" pitchFamily="34" charset="-128"/>
              </a:rPr>
            </a:br>
            <a:r>
              <a:rPr lang="en-US" altLang="en-US" sz="2400" b="1">
                <a:latin typeface="Arial Unicode MS" pitchFamily="34" charset="-128"/>
              </a:rPr>
              <a:t>      </a:t>
            </a:r>
            <a:r>
              <a:rPr lang="en-US" altLang="en-US" sz="1400" b="1">
                <a:latin typeface="Arial Unicode MS" pitchFamily="34" charset="-128"/>
              </a:rPr>
              <a:t>(Corporate  Advisory)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367808" y="2132856"/>
            <a:ext cx="3024336" cy="432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12600" rIns="0" bIns="0">
            <a:spAutoFit/>
          </a:bodyPr>
          <a:lstStyle>
            <a:lvl1pPr marL="127000" indent="-112713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1270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1270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914400" indent="-2460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1270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1270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1270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1270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1270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1270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12700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StarSymbol"/>
              <a:buChar char="-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Corporate Lawyers </a:t>
            </a: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StarSymbol"/>
              <a:buChar char="-"/>
            </a:pPr>
            <a:endParaRPr lang="en-US" altLang="en-US" sz="1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ts val="100"/>
              </a:spcBef>
              <a:buClr>
                <a:srgbClr val="000000"/>
              </a:buClr>
              <a:buSzPct val="100000"/>
              <a:buFont typeface="StarSymbol"/>
              <a:buChar char="-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IP Lawyers </a:t>
            </a:r>
          </a:p>
          <a:p>
            <a:pPr marL="14287" indent="0" eaLnBrk="1">
              <a:spcBef>
                <a:spcPts val="10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             </a:t>
            </a: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CPA  Accountants</a:t>
            </a:r>
          </a:p>
          <a:p>
            <a:pPr marL="14287" indent="0" eaLnBrk="1">
              <a:spcBef>
                <a:spcPct val="0"/>
              </a:spcBef>
              <a:buClr>
                <a:srgbClr val="000000"/>
              </a:buClr>
              <a:buSzPct val="100000"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                  </a:t>
            </a: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Fabrications Group</a:t>
            </a:r>
          </a:p>
          <a:p>
            <a:pPr eaLnBrk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</a:pP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Drafting/Design Engineer      </a:t>
            </a:r>
          </a:p>
          <a:p>
            <a:pPr eaLnBrk="1">
              <a:spcBef>
                <a:spcPts val="38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Electrical Engineering            </a:t>
            </a:r>
          </a:p>
          <a:p>
            <a:pPr eaLnBrk="1">
              <a:spcBef>
                <a:spcPts val="38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Top Tier Resourcing               </a:t>
            </a:r>
          </a:p>
          <a:p>
            <a:pPr eaLnBrk="1">
              <a:spcBef>
                <a:spcPts val="38"/>
              </a:spcBef>
              <a:buClrTx/>
              <a:buSzTx/>
              <a:buFontTx/>
              <a:buNone/>
            </a:pPr>
            <a:endParaRPr lang="en-US" altLang="en-US" sz="20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-"/>
            </a:pPr>
            <a:r>
              <a:rPr lang="en-US" altLang="en-US" sz="1800" b="1" dirty="0">
                <a:solidFill>
                  <a:schemeClr val="tx2"/>
                </a:solidFill>
                <a:latin typeface="Arial" panose="020B0604020202020204" pitchFamily="34" charset="0"/>
              </a:rPr>
              <a:t>Filming and Graphics           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041ED-E0C1-0122-1A2B-0F663455B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388" y="867326"/>
            <a:ext cx="9623223" cy="5987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D59B8CE-59A0-F640-AFF7-400D25DC63D4}"/>
              </a:ext>
            </a:extLst>
          </p:cNvPr>
          <p:cNvSpPr txBox="1"/>
          <p:nvPr/>
        </p:nvSpPr>
        <p:spPr>
          <a:xfrm>
            <a:off x="2351584" y="18864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tx2">
                    <a:lumMod val="75000"/>
                  </a:schemeClr>
                </a:solidFill>
              </a:rPr>
              <a:t>                         Corporate Structure</a:t>
            </a:r>
          </a:p>
        </p:txBody>
      </p:sp>
    </p:spTree>
    <p:extLst>
      <p:ext uri="{BB962C8B-B14F-4D97-AF65-F5344CB8AC3E}">
        <p14:creationId xmlns:p14="http://schemas.microsoft.com/office/powerpoint/2010/main" val="518702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16653</TotalTime>
  <Words>921</Words>
  <Application>Microsoft Office PowerPoint</Application>
  <PresentationFormat>Widescreen</PresentationFormat>
  <Paragraphs>270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Unicode MS</vt:lpstr>
      <vt:lpstr>Calibri</vt:lpstr>
      <vt:lpstr>Constantia</vt:lpstr>
      <vt:lpstr>Franklin Gothic Medium</vt:lpstr>
      <vt:lpstr>StarSymbol</vt:lpstr>
      <vt:lpstr>Times New Roman</vt:lpstr>
      <vt:lpstr>Wingdings 2</vt:lpstr>
      <vt:lpstr>Flow</vt:lpstr>
      <vt:lpstr>Welcome to</vt:lpstr>
      <vt:lpstr>PowerPoint Presentation</vt:lpstr>
      <vt:lpstr>Our own PATENTED SYSTEM</vt:lpstr>
      <vt:lpstr>PowerPoint Presentation</vt:lpstr>
      <vt:lpstr>PowerPoint Presentation</vt:lpstr>
      <vt:lpstr>   POINTS OF DIFFERENCE</vt:lpstr>
      <vt:lpstr>PowerPoint Presentation</vt:lpstr>
      <vt:lpstr>       The Team       (Corporate  Advisory)</vt:lpstr>
      <vt:lpstr>PowerPoint Presentation</vt:lpstr>
      <vt:lpstr>           UNIVERSITY COLLABORATION</vt:lpstr>
      <vt:lpstr>PATENTS</vt:lpstr>
      <vt:lpstr>CURRENT STATUS (THINGS ALREADY DONE)</vt:lpstr>
      <vt:lpstr>THIS IS MODEL CFSU 07       (TO SUIT OUR TARGET MARKET)</vt:lpstr>
      <vt:lpstr> Full scale working UNIVAT near completion</vt:lpstr>
      <vt:lpstr>Business   -   Derived from Several Streams</vt:lpstr>
      <vt:lpstr> 3 Year Plan (outline)</vt:lpstr>
      <vt:lpstr>“Thankyou for Your Time”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Liquid</dc:title>
  <dc:creator>Zamzar</dc:creator>
  <cp:lastModifiedBy>Tim Straatmans</cp:lastModifiedBy>
  <cp:revision>167</cp:revision>
  <cp:lastPrinted>1601-01-01T00:00:00Z</cp:lastPrinted>
  <dcterms:created xsi:type="dcterms:W3CDTF">2021-05-22T02:45:36Z</dcterms:created>
  <dcterms:modified xsi:type="dcterms:W3CDTF">2026-01-12T22:19:02Z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